
<file path=[Content_Types].xml><?xml version="1.0" encoding="utf-8"?>
<Types xmlns="http://schemas.openxmlformats.org/package/2006/content-types">
  <Default Extension="jpeg" ContentType="image/jpeg"/>
  <Default Extension="jpg" ContentType="image/jpeg"/>
  <Default Extension="jpg!d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343" r:id="rId2"/>
    <p:sldId id="261" r:id="rId3"/>
    <p:sldId id="353" r:id="rId4"/>
    <p:sldId id="352" r:id="rId5"/>
    <p:sldId id="263" r:id="rId6"/>
    <p:sldId id="344" r:id="rId7"/>
    <p:sldId id="345" r:id="rId8"/>
    <p:sldId id="322" r:id="rId9"/>
    <p:sldId id="300" r:id="rId10"/>
    <p:sldId id="266" r:id="rId11"/>
    <p:sldId id="267" r:id="rId12"/>
    <p:sldId id="301" r:id="rId13"/>
    <p:sldId id="302" r:id="rId14"/>
    <p:sldId id="303" r:id="rId15"/>
    <p:sldId id="304" r:id="rId16"/>
    <p:sldId id="305" r:id="rId17"/>
    <p:sldId id="346" r:id="rId18"/>
    <p:sldId id="347" r:id="rId19"/>
    <p:sldId id="348" r:id="rId20"/>
    <p:sldId id="349" r:id="rId21"/>
    <p:sldId id="311" r:id="rId22"/>
    <p:sldId id="312" r:id="rId23"/>
    <p:sldId id="324" r:id="rId24"/>
    <p:sldId id="350" r:id="rId25"/>
    <p:sldId id="351" r:id="rId26"/>
    <p:sldId id="313" r:id="rId27"/>
    <p:sldId id="314" r:id="rId28"/>
    <p:sldId id="315" r:id="rId29"/>
    <p:sldId id="328" r:id="rId30"/>
    <p:sldId id="306" r:id="rId31"/>
    <p:sldId id="316" r:id="rId32"/>
    <p:sldId id="317" r:id="rId33"/>
    <p:sldId id="318" r:id="rId34"/>
    <p:sldId id="319" r:id="rId35"/>
    <p:sldId id="320" r:id="rId36"/>
    <p:sldId id="321" r:id="rId37"/>
    <p:sldId id="355" r:id="rId38"/>
    <p:sldId id="354" r:id="rId39"/>
    <p:sldId id="356" r:id="rId40"/>
    <p:sldId id="357" r:id="rId41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7E75"/>
    <a:srgbClr val="BAB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86" autoAdjust="0"/>
    <p:restoredTop sz="96240" autoAdjust="0"/>
  </p:normalViewPr>
  <p:slideViewPr>
    <p:cSldViewPr snapToGrid="0" snapToObjects="1">
      <p:cViewPr varScale="1">
        <p:scale>
          <a:sx n="198" d="100"/>
          <a:sy n="198" d="100"/>
        </p:scale>
        <p:origin x="200" y="3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9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6E412E-28E8-4EB9-B985-F9ED9CF1EFA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BC1AF4-1B07-46CC-933A-C077174E7C18}">
      <dgm:prSet custT="1"/>
      <dgm:spPr/>
      <dgm:t>
        <a:bodyPr/>
        <a:lstStyle/>
        <a:p>
          <a:r>
            <a:rPr lang="en-US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O     O     O     O     O     O     O     O     O     O     O     O   </a:t>
          </a:r>
        </a:p>
      </dgm:t>
    </dgm:pt>
    <dgm:pt modelId="{46638DD0-B240-4075-8610-9303C5D88566}" type="parTrans" cxnId="{85C7D1DF-5475-435D-AD65-E22C9E889611}">
      <dgm:prSet/>
      <dgm:spPr/>
      <dgm:t>
        <a:bodyPr/>
        <a:lstStyle/>
        <a:p>
          <a:endParaRPr lang="en-US"/>
        </a:p>
      </dgm:t>
    </dgm:pt>
    <dgm:pt modelId="{A4B0D2F5-EEF4-4569-984B-CBCDC7300F4F}" type="sibTrans" cxnId="{85C7D1DF-5475-435D-AD65-E22C9E889611}">
      <dgm:prSet/>
      <dgm:spPr/>
      <dgm:t>
        <a:bodyPr/>
        <a:lstStyle/>
        <a:p>
          <a:endParaRPr lang="en-US"/>
        </a:p>
      </dgm:t>
    </dgm:pt>
    <dgm:pt modelId="{F97C621E-8438-4BAB-A76E-FE40ECF98F03}">
      <dgm:prSet custT="1"/>
      <dgm:spPr/>
      <dgm:t>
        <a:bodyPr/>
        <a:lstStyle/>
        <a:p>
          <a:r>
            <a:rPr lang="en-US" sz="2300" dirty="0">
              <a:latin typeface="Times New Roman" panose="02020603050405020304" pitchFamily="18" charset="0"/>
              <a:cs typeface="Times New Roman" panose="02020603050405020304" pitchFamily="18" charset="0"/>
            </a:rPr>
            <a:t>D</a:t>
          </a:r>
          <a:r>
            <a:rPr lang="pt-BR" sz="2300" dirty="0">
              <a:latin typeface="Times New Roman" panose="02020603050405020304" pitchFamily="18" charset="0"/>
              <a:cs typeface="Times New Roman" panose="02020603050405020304" pitchFamily="18" charset="0"/>
            </a:rPr>
            <a:t>ó</a:t>
          </a:r>
          <a:r>
            <a:rPr lang="x-none" sz="2300"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pt-BR" sz="2300" dirty="0">
              <a:latin typeface="Times New Roman" panose="02020603050405020304" pitchFamily="18" charset="0"/>
              <a:cs typeface="Times New Roman" panose="02020603050405020304" pitchFamily="18" charset="0"/>
            </a:rPr>
            <a:t>Dó</a:t>
          </a:r>
          <a:r>
            <a:rPr lang="x-none" sz="2300">
              <a:latin typeface="Times New Roman" panose="02020603050405020304" pitchFamily="18" charset="0"/>
              <a:cs typeface="Times New Roman" panose="02020603050405020304" pitchFamily="18" charset="0"/>
            </a:rPr>
            <a:t>#   </a:t>
          </a:r>
          <a:r>
            <a:rPr lang="pt-BR" sz="2300" dirty="0">
              <a:latin typeface="Times New Roman" panose="02020603050405020304" pitchFamily="18" charset="0"/>
              <a:cs typeface="Times New Roman" panose="02020603050405020304" pitchFamily="18" charset="0"/>
            </a:rPr>
            <a:t>R</a:t>
          </a:r>
          <a:r>
            <a:rPr lang="x-none" sz="2300">
              <a:latin typeface="Times New Roman" panose="02020603050405020304" pitchFamily="18" charset="0"/>
              <a:cs typeface="Times New Roman" panose="02020603050405020304" pitchFamily="18" charset="0"/>
            </a:rPr>
            <a:t>é   </a:t>
          </a:r>
          <a:r>
            <a:rPr lang="pt-BR" sz="2300" dirty="0">
              <a:latin typeface="Times New Roman" panose="02020603050405020304" pitchFamily="18" charset="0"/>
              <a:cs typeface="Times New Roman" panose="02020603050405020304" pitchFamily="18" charset="0"/>
            </a:rPr>
            <a:t>R</a:t>
          </a:r>
          <a:r>
            <a:rPr lang="x-none" sz="2300">
              <a:latin typeface="Times New Roman" panose="02020603050405020304" pitchFamily="18" charset="0"/>
              <a:cs typeface="Times New Roman" panose="02020603050405020304" pitchFamily="18" charset="0"/>
            </a:rPr>
            <a:t>é#   </a:t>
          </a:r>
          <a:r>
            <a:rPr lang="pt-BR" sz="2300" dirty="0">
              <a:latin typeface="Times New Roman" panose="02020603050405020304" pitchFamily="18" charset="0"/>
              <a:cs typeface="Times New Roman" panose="02020603050405020304" pitchFamily="18" charset="0"/>
            </a:rPr>
            <a:t>M</a:t>
          </a:r>
          <a:r>
            <a:rPr lang="x-none" sz="2300">
              <a:latin typeface="Times New Roman" panose="02020603050405020304" pitchFamily="18" charset="0"/>
              <a:cs typeface="Times New Roman" panose="02020603050405020304" pitchFamily="18" charset="0"/>
            </a:rPr>
            <a:t>i   </a:t>
          </a:r>
          <a:r>
            <a:rPr lang="pt-BR" sz="2300" dirty="0">
              <a:latin typeface="Times New Roman" panose="02020603050405020304" pitchFamily="18" charset="0"/>
              <a:cs typeface="Times New Roman" panose="02020603050405020304" pitchFamily="18" charset="0"/>
            </a:rPr>
            <a:t> F</a:t>
          </a:r>
          <a:r>
            <a:rPr lang="x-none" sz="2300">
              <a:latin typeface="Times New Roman" panose="02020603050405020304" pitchFamily="18" charset="0"/>
              <a:cs typeface="Times New Roman" panose="02020603050405020304" pitchFamily="18" charset="0"/>
            </a:rPr>
            <a:t>á   </a:t>
          </a:r>
          <a:r>
            <a:rPr lang="pt-BR" sz="2300" dirty="0">
              <a:latin typeface="Times New Roman" panose="02020603050405020304" pitchFamily="18" charset="0"/>
              <a:cs typeface="Times New Roman" panose="02020603050405020304" pitchFamily="18" charset="0"/>
            </a:rPr>
            <a:t>F</a:t>
          </a:r>
          <a:r>
            <a:rPr lang="x-none" sz="2300">
              <a:latin typeface="Times New Roman" panose="02020603050405020304" pitchFamily="18" charset="0"/>
              <a:cs typeface="Times New Roman" panose="02020603050405020304" pitchFamily="18" charset="0"/>
            </a:rPr>
            <a:t>á#   </a:t>
          </a:r>
          <a:r>
            <a:rPr lang="pt-BR" sz="2300" dirty="0">
              <a:latin typeface="Times New Roman" panose="02020603050405020304" pitchFamily="18" charset="0"/>
              <a:cs typeface="Times New Roman" panose="02020603050405020304" pitchFamily="18" charset="0"/>
            </a:rPr>
            <a:t>S</a:t>
          </a:r>
          <a:r>
            <a:rPr lang="x-none" sz="2300">
              <a:latin typeface="Times New Roman" panose="02020603050405020304" pitchFamily="18" charset="0"/>
              <a:cs typeface="Times New Roman" panose="02020603050405020304" pitchFamily="18" charset="0"/>
            </a:rPr>
            <a:t>ol  </a:t>
          </a:r>
          <a:r>
            <a:rPr lang="pt-BR" sz="2300" dirty="0">
              <a:latin typeface="Times New Roman" panose="02020603050405020304" pitchFamily="18" charset="0"/>
              <a:cs typeface="Times New Roman" panose="02020603050405020304" pitchFamily="18" charset="0"/>
            </a:rPr>
            <a:t> S</a:t>
          </a:r>
          <a:r>
            <a:rPr lang="x-none" sz="2300">
              <a:latin typeface="Times New Roman" panose="02020603050405020304" pitchFamily="18" charset="0"/>
              <a:cs typeface="Times New Roman" panose="02020603050405020304" pitchFamily="18" charset="0"/>
            </a:rPr>
            <a:t>ol#  </a:t>
          </a:r>
          <a:r>
            <a:rPr lang="pt-BR" sz="2300" dirty="0">
              <a:latin typeface="Times New Roman" panose="02020603050405020304" pitchFamily="18" charset="0"/>
              <a:cs typeface="Times New Roman" panose="02020603050405020304" pitchFamily="18" charset="0"/>
            </a:rPr>
            <a:t> L</a:t>
          </a:r>
          <a:r>
            <a:rPr lang="x-none" sz="2300">
              <a:latin typeface="Times New Roman" panose="02020603050405020304" pitchFamily="18" charset="0"/>
              <a:cs typeface="Times New Roman" panose="02020603050405020304" pitchFamily="18" charset="0"/>
            </a:rPr>
            <a:t>á   </a:t>
          </a:r>
          <a:r>
            <a:rPr lang="pt-BR" sz="2300" dirty="0">
              <a:latin typeface="Times New Roman" panose="02020603050405020304" pitchFamily="18" charset="0"/>
              <a:cs typeface="Times New Roman" panose="02020603050405020304" pitchFamily="18" charset="0"/>
            </a:rPr>
            <a:t>L</a:t>
          </a:r>
          <a:r>
            <a:rPr lang="x-none" sz="2300">
              <a:latin typeface="Times New Roman" panose="02020603050405020304" pitchFamily="18" charset="0"/>
              <a:cs typeface="Times New Roman" panose="02020603050405020304" pitchFamily="18" charset="0"/>
            </a:rPr>
            <a:t>á#   </a:t>
          </a:r>
          <a:r>
            <a:rPr lang="pt-BR" sz="2300" dirty="0">
              <a:latin typeface="Times New Roman" panose="02020603050405020304" pitchFamily="18" charset="0"/>
              <a:cs typeface="Times New Roman" panose="02020603050405020304" pitchFamily="18" charset="0"/>
            </a:rPr>
            <a:t>S</a:t>
          </a:r>
          <a:r>
            <a:rPr lang="x-none" sz="230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endParaRPr lang="en-US" sz="2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5989DB-08B4-4342-8BBD-0339A26DC301}" type="parTrans" cxnId="{B05B0444-8675-4801-BC53-7BE752F7A71B}">
      <dgm:prSet/>
      <dgm:spPr/>
      <dgm:t>
        <a:bodyPr/>
        <a:lstStyle/>
        <a:p>
          <a:endParaRPr lang="en-US"/>
        </a:p>
      </dgm:t>
    </dgm:pt>
    <dgm:pt modelId="{06CB68B3-61B9-466E-BC9B-2BD199D7B8D4}" type="sibTrans" cxnId="{B05B0444-8675-4801-BC53-7BE752F7A71B}">
      <dgm:prSet/>
      <dgm:spPr/>
      <dgm:t>
        <a:bodyPr/>
        <a:lstStyle/>
        <a:p>
          <a:endParaRPr lang="en-US"/>
        </a:p>
      </dgm:t>
    </dgm:pt>
    <dgm:pt modelId="{78A74439-D487-BC41-9D8A-F4DEAC21ECAF}" type="pres">
      <dgm:prSet presAssocID="{C46E412E-28E8-4EB9-B985-F9ED9CF1EFA3}" presName="linear" presStyleCnt="0">
        <dgm:presLayoutVars>
          <dgm:animLvl val="lvl"/>
          <dgm:resizeHandles val="exact"/>
        </dgm:presLayoutVars>
      </dgm:prSet>
      <dgm:spPr/>
    </dgm:pt>
    <dgm:pt modelId="{1F06EF10-04BD-774B-B962-1ACE29DCAC2B}" type="pres">
      <dgm:prSet presAssocID="{97BC1AF4-1B07-46CC-933A-C077174E7C1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DFA871D-4179-C446-AD53-52E835A011D3}" type="pres">
      <dgm:prSet presAssocID="{A4B0D2F5-EEF4-4569-984B-CBCDC7300F4F}" presName="spacer" presStyleCnt="0"/>
      <dgm:spPr/>
    </dgm:pt>
    <dgm:pt modelId="{11E406FA-E17C-DB4D-AD74-697F880DC98F}" type="pres">
      <dgm:prSet presAssocID="{F97C621E-8438-4BAB-A76E-FE40ECF98F0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FD57610-3B5E-6F4C-8F8C-9255CABA46FC}" type="presOf" srcId="{C46E412E-28E8-4EB9-B985-F9ED9CF1EFA3}" destId="{78A74439-D487-BC41-9D8A-F4DEAC21ECAF}" srcOrd="0" destOrd="0" presId="urn:microsoft.com/office/officeart/2005/8/layout/vList2"/>
    <dgm:cxn modelId="{FA2A2B2E-40BC-E241-864B-AF09AB98F3E1}" type="presOf" srcId="{F97C621E-8438-4BAB-A76E-FE40ECF98F03}" destId="{11E406FA-E17C-DB4D-AD74-697F880DC98F}" srcOrd="0" destOrd="0" presId="urn:microsoft.com/office/officeart/2005/8/layout/vList2"/>
    <dgm:cxn modelId="{B05B0444-8675-4801-BC53-7BE752F7A71B}" srcId="{C46E412E-28E8-4EB9-B985-F9ED9CF1EFA3}" destId="{F97C621E-8438-4BAB-A76E-FE40ECF98F03}" srcOrd="1" destOrd="0" parTransId="{345989DB-08B4-4342-8BBD-0339A26DC301}" sibTransId="{06CB68B3-61B9-466E-BC9B-2BD199D7B8D4}"/>
    <dgm:cxn modelId="{5A2C2EC9-7AA2-7E42-85C5-E537B06F5C61}" type="presOf" srcId="{97BC1AF4-1B07-46CC-933A-C077174E7C18}" destId="{1F06EF10-04BD-774B-B962-1ACE29DCAC2B}" srcOrd="0" destOrd="0" presId="urn:microsoft.com/office/officeart/2005/8/layout/vList2"/>
    <dgm:cxn modelId="{85C7D1DF-5475-435D-AD65-E22C9E889611}" srcId="{C46E412E-28E8-4EB9-B985-F9ED9CF1EFA3}" destId="{97BC1AF4-1B07-46CC-933A-C077174E7C18}" srcOrd="0" destOrd="0" parTransId="{46638DD0-B240-4075-8610-9303C5D88566}" sibTransId="{A4B0D2F5-EEF4-4569-984B-CBCDC7300F4F}"/>
    <dgm:cxn modelId="{CB0C404F-9337-AC4D-917E-3035702240BC}" type="presParOf" srcId="{78A74439-D487-BC41-9D8A-F4DEAC21ECAF}" destId="{1F06EF10-04BD-774B-B962-1ACE29DCAC2B}" srcOrd="0" destOrd="0" presId="urn:microsoft.com/office/officeart/2005/8/layout/vList2"/>
    <dgm:cxn modelId="{8E8C8C79-9F56-8E41-A350-C0542E95A04E}" type="presParOf" srcId="{78A74439-D487-BC41-9D8A-F4DEAC21ECAF}" destId="{5DFA871D-4179-C446-AD53-52E835A011D3}" srcOrd="1" destOrd="0" presId="urn:microsoft.com/office/officeart/2005/8/layout/vList2"/>
    <dgm:cxn modelId="{03C4F939-B2B3-734D-BFDB-02E64A4E19C8}" type="presParOf" srcId="{78A74439-D487-BC41-9D8A-F4DEAC21ECAF}" destId="{11E406FA-E17C-DB4D-AD74-697F880DC98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6EF10-04BD-774B-B962-1ACE29DCAC2B}">
      <dsp:nvSpPr>
        <dsp:cNvPr id="0" name=""/>
        <dsp:cNvSpPr/>
      </dsp:nvSpPr>
      <dsp:spPr>
        <a:xfrm>
          <a:off x="0" y="10979"/>
          <a:ext cx="7969963" cy="5627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     O     O     O     O     O     O     O     O     O     O     O   </a:t>
          </a:r>
        </a:p>
      </dsp:txBody>
      <dsp:txXfrm>
        <a:off x="27472" y="38451"/>
        <a:ext cx="7915019" cy="507826"/>
      </dsp:txXfrm>
    </dsp:sp>
    <dsp:sp modelId="{11E406FA-E17C-DB4D-AD74-697F880DC98F}">
      <dsp:nvSpPr>
        <dsp:cNvPr id="0" name=""/>
        <dsp:cNvSpPr/>
      </dsp:nvSpPr>
      <dsp:spPr>
        <a:xfrm>
          <a:off x="0" y="611190"/>
          <a:ext cx="7969963" cy="5627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</a:t>
          </a:r>
          <a:r>
            <a:rPr lang="pt-BR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ó</a:t>
          </a:r>
          <a:r>
            <a:rPr lang="x-none" sz="2300" kern="1200"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pt-BR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Dó</a:t>
          </a:r>
          <a:r>
            <a:rPr lang="x-none" sz="2300" kern="1200">
              <a:latin typeface="Times New Roman" panose="02020603050405020304" pitchFamily="18" charset="0"/>
              <a:cs typeface="Times New Roman" panose="02020603050405020304" pitchFamily="18" charset="0"/>
            </a:rPr>
            <a:t>#   </a:t>
          </a:r>
          <a:r>
            <a:rPr lang="pt-BR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</a:t>
          </a:r>
          <a:r>
            <a:rPr lang="x-none" sz="2300" kern="1200">
              <a:latin typeface="Times New Roman" panose="02020603050405020304" pitchFamily="18" charset="0"/>
              <a:cs typeface="Times New Roman" panose="02020603050405020304" pitchFamily="18" charset="0"/>
            </a:rPr>
            <a:t>é   </a:t>
          </a:r>
          <a:r>
            <a:rPr lang="pt-BR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</a:t>
          </a:r>
          <a:r>
            <a:rPr lang="x-none" sz="2300" kern="1200">
              <a:latin typeface="Times New Roman" panose="02020603050405020304" pitchFamily="18" charset="0"/>
              <a:cs typeface="Times New Roman" panose="02020603050405020304" pitchFamily="18" charset="0"/>
            </a:rPr>
            <a:t>é#   </a:t>
          </a:r>
          <a:r>
            <a:rPr lang="pt-BR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</a:t>
          </a:r>
          <a:r>
            <a:rPr lang="x-none" sz="2300" kern="1200">
              <a:latin typeface="Times New Roman" panose="02020603050405020304" pitchFamily="18" charset="0"/>
              <a:cs typeface="Times New Roman" panose="02020603050405020304" pitchFamily="18" charset="0"/>
            </a:rPr>
            <a:t>i   </a:t>
          </a:r>
          <a:r>
            <a:rPr lang="pt-BR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F</a:t>
          </a:r>
          <a:r>
            <a:rPr lang="x-none" sz="2300" kern="1200">
              <a:latin typeface="Times New Roman" panose="02020603050405020304" pitchFamily="18" charset="0"/>
              <a:cs typeface="Times New Roman" panose="02020603050405020304" pitchFamily="18" charset="0"/>
            </a:rPr>
            <a:t>á   </a:t>
          </a:r>
          <a:r>
            <a:rPr lang="pt-BR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</a:t>
          </a:r>
          <a:r>
            <a:rPr lang="x-none" sz="2300" kern="1200">
              <a:latin typeface="Times New Roman" panose="02020603050405020304" pitchFamily="18" charset="0"/>
              <a:cs typeface="Times New Roman" panose="02020603050405020304" pitchFamily="18" charset="0"/>
            </a:rPr>
            <a:t>á#   </a:t>
          </a:r>
          <a:r>
            <a:rPr lang="pt-BR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</a:t>
          </a:r>
          <a:r>
            <a:rPr lang="x-none" sz="2300" kern="1200">
              <a:latin typeface="Times New Roman" panose="02020603050405020304" pitchFamily="18" charset="0"/>
              <a:cs typeface="Times New Roman" panose="02020603050405020304" pitchFamily="18" charset="0"/>
            </a:rPr>
            <a:t>ol  </a:t>
          </a:r>
          <a:r>
            <a:rPr lang="pt-BR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</a:t>
          </a:r>
          <a:r>
            <a:rPr lang="x-none" sz="2300" kern="1200">
              <a:latin typeface="Times New Roman" panose="02020603050405020304" pitchFamily="18" charset="0"/>
              <a:cs typeface="Times New Roman" panose="02020603050405020304" pitchFamily="18" charset="0"/>
            </a:rPr>
            <a:t>ol#  </a:t>
          </a:r>
          <a:r>
            <a:rPr lang="pt-BR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L</a:t>
          </a:r>
          <a:r>
            <a:rPr lang="x-none" sz="2300" kern="1200">
              <a:latin typeface="Times New Roman" panose="02020603050405020304" pitchFamily="18" charset="0"/>
              <a:cs typeface="Times New Roman" panose="02020603050405020304" pitchFamily="18" charset="0"/>
            </a:rPr>
            <a:t>á   </a:t>
          </a:r>
          <a:r>
            <a:rPr lang="pt-BR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</a:t>
          </a:r>
          <a:r>
            <a:rPr lang="x-none" sz="2300" kern="1200">
              <a:latin typeface="Times New Roman" panose="02020603050405020304" pitchFamily="18" charset="0"/>
              <a:cs typeface="Times New Roman" panose="02020603050405020304" pitchFamily="18" charset="0"/>
            </a:rPr>
            <a:t>á#   </a:t>
          </a:r>
          <a:r>
            <a:rPr lang="pt-BR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</a:t>
          </a:r>
          <a:r>
            <a:rPr lang="x-none" sz="2300" kern="120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endParaRPr lang="en-U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72" y="638662"/>
        <a:ext cx="7915019" cy="507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74995-A5C9-884C-9FE0-282F6686F335}" type="datetimeFigureOut">
              <a:rPr lang="en-US" smtClean="0"/>
              <a:t>12/18/24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C9111-512E-3A47-8D28-894DEC8F34C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803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255A7-B446-F50E-F134-52BB86AC9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BFE304-56CB-3F68-2AA3-7D7733C5D6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DE79A3-AEDA-C93D-C472-620AD90FA1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4D84B-3DB3-ED39-C6E5-ECE50FD1E3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C9111-512E-3A47-8D28-894DEC8F34C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511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0C9111-512E-3A47-8D28-894DEC8F34C1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3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0C9111-512E-3A47-8D28-894DEC8F34C1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388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0C9111-512E-3A47-8D28-894DEC8F34C1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443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0C9111-512E-3A47-8D28-894DEC8F34C1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70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0C9111-512E-3A47-8D28-894DEC8F34C1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41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DD478-8B28-240A-E4F7-9701CF46D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732DBC9-E902-747B-F8C9-353EFA19E0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9CFDCD9-EB4E-A211-FA35-C38CDCCDA8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2ABDF40-5CD3-D2DD-5F49-E6DAD04976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0C9111-512E-3A47-8D28-894DEC8F34C1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827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8103C-813A-D344-2AB5-0D502AB93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D7AF072-9E02-1B0E-A47B-D96BE85871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D22529E-3802-E45A-5440-92F33E78BC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B575810-F8AC-89CE-1937-6E4CCCE69A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0C9111-512E-3A47-8D28-894DEC8F34C1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62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3650AC-8F0E-483C-AECF-169F57EBC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198E59A-BB90-D466-C031-F1270E6DD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D29954-19D7-BB77-4B97-181C528C2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12/18/24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BB3C14-3DE7-7894-7EA1-CA7F151DB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26A3D4-6717-F797-12CE-071966C87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21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277B63-170F-D3C2-9242-A4ED15B34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37F3334-7BB9-BECD-82BA-22F532807A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AC2823-076C-A481-A7A0-7DD4BC1D5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12/18/24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148FEF-7D07-5591-A83B-C7D226ECA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89B92B-D99B-2BDA-362E-3E1AB3702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486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3552599-A1C9-938E-7697-691B46B901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3C4C24-BAA9-31C8-630D-2BC24D5A6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D45981-2A60-D8B4-ED61-6CF376F1D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12/18/24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A21881-1792-0A69-F5FF-024DA2276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60F613-7F6E-DFBA-49B6-23EE775E7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55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DCD516-5E69-C1DE-742B-C2F7C536E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9439D6-AE2A-691C-D8F1-CF1DAB05C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9271CF-366F-538F-8798-9D8E86E32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12/18/24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14E0C9-2F23-FE74-09C6-B1052763D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79A26C-3553-5301-260F-0AAF93518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46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2CB287-F568-B90C-626D-0CE007563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9566A2-758D-4062-72AF-724AB9E94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8AA36B-2C0A-7F03-7BD4-96B42BD14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12/18/24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A58567-9BC3-FBE6-3832-406E8C2B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0AE128-B4CE-1CD5-BECD-E4B5CF49F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204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EEA519-AE04-97E4-D415-F49A39AD8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280EFE-497F-6214-A219-7A913209A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CCB3A1E-B31A-80D3-4DA8-9EAB113A8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E24914D-1439-E866-4900-59A9DDC06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12/18/24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7D213DC-F318-19F9-64B5-283280109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5B8418-F4EF-1D30-661D-695B8C5C2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785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243E29-4560-773A-9935-A991DBA9B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0DDF444-82B1-E3FD-B7E8-1352F75B2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457DEC-1FAD-5FE2-73E2-82217A2CE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D051473-9C9B-A7AB-BCAB-762D509665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0DAC91E-AFA1-85D5-FD10-B2CE14E77D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7C78138-2BA6-BA71-379C-269CF326C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12/18/24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370F4B3-D671-CBB5-F16C-F607B6AE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F41E314-4794-7C64-CDF9-01780A628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0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B5F2C8-4DDC-2BBA-DD0C-DDE216AF6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871F7BC-73F3-CAE2-0204-54114B711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12/18/24</a:t>
            </a:fld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3A0F8D0-1196-0E53-3C7D-67B2C48F9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8E980CB-960B-9902-6FA1-B2B887F9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116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5B55374-0F0D-124F-6CDF-6FC0CFB56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12/18/24</a:t>
            </a:fld>
            <a:endParaRPr 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33C0231-D745-ABD8-72CA-409388767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B75CB1A-697D-214F-E96D-0DE475CC5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689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D2A00A-6A9A-BC3D-4173-687400CB6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DD9804-E916-12A2-8060-F3E4012AE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9644C09-1F21-5262-6A0C-2BB2F110C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730202F-99D6-E1B3-6F18-1CA2EAF34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12/18/24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A95A372-BD49-1037-CA47-005658378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A15229-887C-BEBE-B014-08828AEE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99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81424C-925C-3C80-4987-D8D36CB5B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7053F2C-2EBD-C8FE-E038-49B7FDF80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0F028BF-BFEA-82DC-8722-A48F899FC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6266AF7-11E3-4A73-C159-01F1A3818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12/18/24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9FBA62B-307E-F8A0-8612-FB4635D60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50DB42-38A4-9E03-7B30-CE92C9A85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986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50FB6C2-F255-0A09-599E-EAC2243AB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4D23BF6-282F-89AD-A972-DE07DB14E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EE6C55-3A76-2F5A-E68A-472CBB9E8C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12/18/24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EC47C6-D8B5-14BF-3E44-82687CEB8A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364908-A806-2426-3A7D-19885C7D5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02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s/photo/607418" TargetMode="External"/><Relationship Id="rId2" Type="http://schemas.openxmlformats.org/officeDocument/2006/relationships/image" Target="../media/image2.jpg!d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s/photo/607418" TargetMode="External"/><Relationship Id="rId2" Type="http://schemas.openxmlformats.org/officeDocument/2006/relationships/image" Target="../media/image2.jpg!d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s/photo/607418" TargetMode="External"/><Relationship Id="rId2" Type="http://schemas.openxmlformats.org/officeDocument/2006/relationships/image" Target="../media/image2.jpg!d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s/photo/607418" TargetMode="External"/><Relationship Id="rId2" Type="http://schemas.openxmlformats.org/officeDocument/2006/relationships/image" Target="../media/image2.jpg!d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1.xml"/><Relationship Id="rId5" Type="http://schemas.openxmlformats.org/officeDocument/2006/relationships/hyperlink" Target="https://pixabay.com/en/violin-lighting-creative-music-2921485/" TargetMode="External"/><Relationship Id="rId10" Type="http://schemas.microsoft.com/office/2007/relationships/diagramDrawing" Target="../diagrams/drawing1.xml"/><Relationship Id="rId4" Type="http://schemas.openxmlformats.org/officeDocument/2006/relationships/image" Target="../media/image4.jpg"/><Relationship Id="rId9" Type="http://schemas.openxmlformats.org/officeDocument/2006/relationships/diagramColors" Target="../diagrams/colors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D21498-9A9D-663D-5F2E-B4CFCE35D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34" y="786497"/>
            <a:ext cx="7886700" cy="3263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6000" dirty="0">
              <a:latin typeface="Rockwell" panose="02060603020205020403" pitchFamily="18" charset="77"/>
            </a:endParaRPr>
          </a:p>
          <a:p>
            <a:pPr marL="0" indent="0" algn="ctr">
              <a:buNone/>
            </a:pPr>
            <a:r>
              <a:rPr lang="pt-BR" sz="5400" b="1" dirty="0">
                <a:solidFill>
                  <a:schemeClr val="bg1"/>
                </a:solidFill>
                <a:latin typeface="Rockwell" panose="02060603020205020403" pitchFamily="18" charset="77"/>
              </a:rPr>
              <a:t>INTENSIVO VOCAL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6ABF713-B890-E4DB-C8C6-1F2E013FE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0904" y="4137539"/>
            <a:ext cx="1632155" cy="88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54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249" y="529167"/>
            <a:ext cx="88159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>
                <a:solidFill>
                  <a:schemeClr val="bg1"/>
                </a:solidFill>
                <a:latin typeface="Rockwell" panose="02060603020205020403" pitchFamily="18" charset="77"/>
              </a:rPr>
              <a:t>MELODIA</a:t>
            </a:r>
          </a:p>
          <a:p>
            <a:r>
              <a:rPr lang="pt-P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uma combinação sucessiva de notas.</a:t>
            </a:r>
          </a:p>
          <a:p>
            <a:r>
              <a:rPr lang="pt-P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 essa combinação/decodificação acontece?</a:t>
            </a:r>
          </a:p>
          <a:p>
            <a:endParaRPr lang="pt-PT" sz="32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6787" y="2829248"/>
            <a:ext cx="2870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	</a:t>
            </a:r>
          </a:p>
          <a:p>
            <a:r>
              <a:rPr lang="en-US" sz="3200" dirty="0">
                <a:solidFill>
                  <a:srgbClr val="000000"/>
                </a:solidFill>
              </a:rPr>
              <a:t>	</a:t>
            </a:r>
          </a:p>
          <a:p>
            <a:r>
              <a:rPr lang="en-US" sz="3200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6031" y="2366484"/>
            <a:ext cx="274437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Rockwell" panose="02060603020205020403" pitchFamily="18" charset="77"/>
              </a:rPr>
              <a:t>SEQUÊNCIAS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8218" y="3094765"/>
            <a:ext cx="321779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Rockwell" panose="02060603020205020403" pitchFamily="18" charset="77"/>
              </a:rPr>
              <a:t>ARPEJOS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01688" y="3841008"/>
            <a:ext cx="473913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Rockwell" panose="02060603020205020403" pitchFamily="18" charset="77"/>
              </a:rPr>
              <a:t>SALTOS</a:t>
            </a:r>
          </a:p>
        </p:txBody>
      </p:sp>
    </p:spTree>
    <p:extLst>
      <p:ext uri="{BB962C8B-B14F-4D97-AF65-F5344CB8AC3E}">
        <p14:creationId xmlns:p14="http://schemas.microsoft.com/office/powerpoint/2010/main" val="85929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945" y="578240"/>
            <a:ext cx="6948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>
                <a:solidFill>
                  <a:schemeClr val="bg1"/>
                </a:solidFill>
                <a:latin typeface="Rockwell" panose="02060603020205020403" pitchFamily="18" charset="77"/>
              </a:rPr>
              <a:t>Combinação / Decodificação: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994438"/>
              </p:ext>
            </p:extLst>
          </p:nvPr>
        </p:nvGraphicFramePr>
        <p:xfrm>
          <a:off x="1489586" y="1811798"/>
          <a:ext cx="616482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5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5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5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51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51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40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0051">
                <a:tc>
                  <a:txBody>
                    <a:bodyPr/>
                    <a:lstStyle/>
                    <a:p>
                      <a:pPr algn="ctr"/>
                      <a:r>
                        <a:rPr lang="pt-PT" sz="2400" noProof="0" dirty="0"/>
                        <a:t>Dó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noProof="0" dirty="0"/>
                        <a:t>Ré</a:t>
                      </a:r>
                      <a:endParaRPr lang="pt-PT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noProof="0" dirty="0"/>
                        <a:t>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noProof="0" dirty="0"/>
                        <a:t>Fá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noProof="0" dirty="0"/>
                        <a:t>Sol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noProof="0" dirty="0"/>
                        <a:t>Lá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noProof="0" dirty="0"/>
                        <a:t>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1">
                <a:tc>
                  <a:txBody>
                    <a:bodyPr/>
                    <a:lstStyle/>
                    <a:p>
                      <a:pPr algn="ctr"/>
                      <a:r>
                        <a:rPr lang="pt-PT" sz="2400" noProof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noProof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noProof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noProof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noProof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noProof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noProof="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737784"/>
              </p:ext>
            </p:extLst>
          </p:nvPr>
        </p:nvGraphicFramePr>
        <p:xfrm>
          <a:off x="353017" y="3118967"/>
          <a:ext cx="8225088" cy="800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0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0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40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40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40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40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40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40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140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40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1406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1406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1406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PT" noProof="0" dirty="0"/>
                        <a:t>Sol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noProof="0" dirty="0"/>
                        <a:t>Lá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noProof="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noProof="0" dirty="0"/>
                        <a:t>Dó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Ré</a:t>
                      </a:r>
                      <a:endParaRPr lang="pt-PT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noProof="0" dirty="0"/>
                        <a:t>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Fá</a:t>
                      </a:r>
                      <a:endParaRPr lang="pt-PT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noProof="0" dirty="0"/>
                        <a:t>Sol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noProof="0" dirty="0"/>
                        <a:t>Lá</a:t>
                      </a:r>
                      <a:endParaRPr lang="pt-PT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noProof="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noProof="0" dirty="0"/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Ré</a:t>
                      </a:r>
                      <a:endParaRPr lang="pt-PT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noProof="0" dirty="0"/>
                        <a:t>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noProof="0" dirty="0"/>
                        <a:t>Fá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noProof="0" dirty="0"/>
                        <a:t>Sol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noProof="0" dirty="0"/>
                        <a:t>Lá</a:t>
                      </a:r>
                      <a:endParaRPr lang="pt-PT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PT" noProof="0" dirty="0"/>
                        <a:t>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noProof="0" dirty="0"/>
                        <a:t>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noProof="0" dirty="0"/>
                        <a:t>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noProof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noProof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noProof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noProof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noProof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noProof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noProof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noProof="0" dirty="0"/>
                        <a:t>8</a:t>
                      </a:r>
                    </a:p>
                    <a:p>
                      <a:pPr algn="ctr"/>
                      <a:r>
                        <a:rPr lang="pt-PT" noProof="0" dirty="0"/>
                        <a:t>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noProof="0" dirty="0"/>
                        <a:t>9</a:t>
                      </a:r>
                    </a:p>
                    <a:p>
                      <a:pPr algn="ctr"/>
                      <a:r>
                        <a:rPr lang="pt-PT" noProof="0" dirty="0"/>
                        <a:t>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noProof="0" dirty="0"/>
                        <a:t>10</a:t>
                      </a:r>
                    </a:p>
                    <a:p>
                      <a:pPr algn="ctr"/>
                      <a:r>
                        <a:rPr lang="pt-PT" noProof="0" dirty="0"/>
                        <a:t>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noProof="0" dirty="0"/>
                        <a:t>11</a:t>
                      </a:r>
                    </a:p>
                    <a:p>
                      <a:pPr algn="ctr"/>
                      <a:r>
                        <a:rPr lang="pt-PT" noProof="0" dirty="0"/>
                        <a:t>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noProof="0" dirty="0"/>
                        <a:t>12</a:t>
                      </a:r>
                    </a:p>
                    <a:p>
                      <a:pPr algn="ctr"/>
                      <a:r>
                        <a:rPr lang="pt-PT" noProof="0" dirty="0"/>
                        <a:t>(5)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noProof="0" dirty="0"/>
                        <a:t>13</a:t>
                      </a:r>
                    </a:p>
                    <a:p>
                      <a:pPr algn="ctr"/>
                      <a:r>
                        <a:rPr lang="pt-PT" noProof="0" dirty="0"/>
                        <a:t>(6)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648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800" dirty="0">
                <a:solidFill>
                  <a:schemeClr val="bg1"/>
                </a:solidFill>
                <a:latin typeface="Rockwell" panose="02060603020205020403" pitchFamily="18" charset="77"/>
              </a:rPr>
              <a:t>Sequências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72171" y="1819395"/>
            <a:ext cx="5193431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arenR"/>
            </a:pPr>
            <a:r>
              <a:rPr lang="pt-P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1 2 3,    1 2 3 4,    2 3 4 5</a:t>
            </a:r>
          </a:p>
          <a:p>
            <a:endParaRPr lang="pt-PT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 8, 7 6 5 4      7 6 5 4 3</a:t>
            </a:r>
          </a:p>
          <a:p>
            <a:endParaRPr lang="pt-PT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 5 6 5 4 3        3 4 3 2 1</a:t>
            </a:r>
          </a:p>
          <a:p>
            <a:endParaRPr lang="pt-PT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PT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137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800" dirty="0">
                <a:solidFill>
                  <a:schemeClr val="bg1"/>
                </a:solidFill>
                <a:latin typeface="Rockwell" panose="02060603020205020403" pitchFamily="18" charset="77"/>
              </a:rPr>
              <a:t>Arpejos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42159" y="1834746"/>
            <a:ext cx="5193431" cy="310854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lphaUcParenR"/>
            </a:pPr>
            <a:r>
              <a:rPr lang="pt-PT" sz="2800" dirty="0">
                <a:solidFill>
                  <a:schemeClr val="bg1"/>
                </a:solidFill>
              </a:rPr>
              <a:t>1 3 5,    1 3 5 7,    3 5 7 9</a:t>
            </a:r>
          </a:p>
          <a:p>
            <a:endParaRPr lang="pt-PT" sz="2800" dirty="0">
              <a:solidFill>
                <a:srgbClr val="000000"/>
              </a:solidFill>
            </a:endParaRPr>
          </a:p>
          <a:p>
            <a:r>
              <a:rPr lang="pt-PT" sz="2800" dirty="0">
                <a:solidFill>
                  <a:schemeClr val="bg1"/>
                </a:solidFill>
              </a:rPr>
              <a:t>B)   1 4 6      2 5 7      3 5 8</a:t>
            </a:r>
          </a:p>
          <a:p>
            <a:endParaRPr lang="pt-PT" sz="2800" dirty="0">
              <a:solidFill>
                <a:schemeClr val="bg1"/>
              </a:solidFill>
            </a:endParaRPr>
          </a:p>
          <a:p>
            <a:r>
              <a:rPr lang="pt-PT" sz="2800" dirty="0">
                <a:solidFill>
                  <a:schemeClr val="bg1"/>
                </a:solidFill>
              </a:rPr>
              <a:t>C)   8 6 4 2     7 5 3 1     6 4 2 -7</a:t>
            </a:r>
          </a:p>
          <a:p>
            <a:endParaRPr lang="pt-PT" sz="2800" dirty="0">
              <a:solidFill>
                <a:srgbClr val="000000"/>
              </a:solidFill>
            </a:endParaRPr>
          </a:p>
          <a:p>
            <a:endParaRPr lang="pt-PT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70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800" dirty="0">
                <a:solidFill>
                  <a:schemeClr val="bg1"/>
                </a:solidFill>
                <a:latin typeface="Rockwell" panose="02060603020205020403" pitchFamily="18" charset="77"/>
              </a:rPr>
              <a:t>Saltos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07021" y="1834531"/>
            <a:ext cx="5193431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arenR"/>
            </a:pPr>
            <a:r>
              <a:rPr lang="pt-PT" sz="2800" dirty="0">
                <a:solidFill>
                  <a:schemeClr val="bg1"/>
                </a:solidFill>
              </a:rPr>
              <a:t>1---5,    1---4,    1---6,    1---7 </a:t>
            </a:r>
          </a:p>
          <a:p>
            <a:pPr marL="514350" indent="-514350">
              <a:buAutoNum type="alphaUcParenR"/>
            </a:pPr>
            <a:endParaRPr lang="pt-PT" sz="2800" dirty="0">
              <a:solidFill>
                <a:schemeClr val="bg1"/>
              </a:solidFill>
            </a:endParaRPr>
          </a:p>
          <a:p>
            <a:pPr marL="514350" indent="-514350">
              <a:buAutoNum type="alphaUcParenR"/>
            </a:pPr>
            <a:r>
              <a:rPr lang="pt-PT" sz="2800" dirty="0">
                <a:solidFill>
                  <a:schemeClr val="bg1"/>
                </a:solidFill>
              </a:rPr>
              <a:t>2---6,    3---8,    4---9,   1</a:t>
            </a:r>
            <a:r>
              <a:rPr lang="en-US" sz="2800" dirty="0">
                <a:solidFill>
                  <a:schemeClr val="bg1"/>
                </a:solidFill>
              </a:rPr>
              <a:t>--</a:t>
            </a:r>
            <a:r>
              <a:rPr lang="pt-PT" sz="2800" dirty="0">
                <a:solidFill>
                  <a:schemeClr val="bg1"/>
                </a:solidFill>
              </a:rPr>
              <a:t>5--9  </a:t>
            </a:r>
          </a:p>
          <a:p>
            <a:endParaRPr lang="pt-PT" sz="2800" dirty="0">
              <a:solidFill>
                <a:schemeClr val="bg1"/>
              </a:solidFill>
            </a:endParaRPr>
          </a:p>
          <a:p>
            <a:r>
              <a:rPr lang="pt-PT" sz="2800" dirty="0">
                <a:solidFill>
                  <a:schemeClr val="bg1"/>
                </a:solidFill>
              </a:rPr>
              <a:t>C)   10---5,    8---1,    ( 7 2 5 -5 1)</a:t>
            </a:r>
          </a:p>
          <a:p>
            <a:endParaRPr lang="pt-PT" sz="2800" dirty="0">
              <a:solidFill>
                <a:srgbClr val="000000"/>
              </a:solidFill>
            </a:endParaRPr>
          </a:p>
          <a:p>
            <a:endParaRPr lang="pt-PT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17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90000"/>
              <a:lumOff val="1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Rockwell" panose="02060603020205020403" pitchFamily="18" charset="77"/>
              </a:rPr>
              <a:t>EXEMPLOS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0140" y="1268016"/>
            <a:ext cx="63418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•"/>
            </a:pP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Minha esperança até o fim… </a:t>
            </a:r>
          </a:p>
          <a:p>
            <a:pPr marL="342900" indent="-342900">
              <a:buFontTx/>
              <a:buChar char="•"/>
            </a:pP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Sobre toda terra, tu és o rei…</a:t>
            </a:r>
          </a:p>
          <a:p>
            <a:pPr marL="342900" indent="-342900">
              <a:buFontTx/>
              <a:buChar char="•"/>
            </a:pP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Então </a:t>
            </a:r>
            <a:r>
              <a:rPr lang="fr-F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minh'alma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canta a ti Senhor…</a:t>
            </a:r>
          </a:p>
          <a:p>
            <a:pPr marL="342900" indent="-342900">
              <a:buFontTx/>
              <a:buChar char="•"/>
            </a:pP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há um outro nome igual…</a:t>
            </a:r>
          </a:p>
          <a:p>
            <a:pPr marL="342900" indent="-342900">
              <a:buFontTx/>
              <a:buChar char="•"/>
            </a:pP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Quão grande é o meu Deus…</a:t>
            </a:r>
          </a:p>
          <a:p>
            <a:pPr marL="342900" indent="-342900">
              <a:buFontTx/>
              <a:buChar char="•"/>
            </a:pP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Levarei eu também minha cruz...</a:t>
            </a:r>
          </a:p>
          <a:p>
            <a:pPr marL="342900" indent="-342900">
              <a:buFontTx/>
              <a:buChar char="•"/>
            </a:pP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 te bendirei ó Senhor…</a:t>
            </a:r>
          </a:p>
          <a:p>
            <a:pPr marL="342900" indent="-342900">
              <a:buFontTx/>
              <a:buChar char="•"/>
            </a:pP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começar em mim, quebra corações…</a:t>
            </a:r>
          </a:p>
          <a:p>
            <a:pPr marL="342900" indent="-342900">
              <a:buFontTx/>
              <a:buChar char="•"/>
            </a:pP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segurança, sou de Jesus…</a:t>
            </a:r>
          </a:p>
          <a:p>
            <a:pPr marL="342900" indent="-342900">
              <a:buFontTx/>
              <a:buChar char="•"/>
            </a:pP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 já desfruto, o gozo da luz...</a:t>
            </a:r>
          </a:p>
        </p:txBody>
      </p:sp>
    </p:spTree>
    <p:extLst>
      <p:ext uri="{BB962C8B-B14F-4D97-AF65-F5344CB8AC3E}">
        <p14:creationId xmlns:p14="http://schemas.microsoft.com/office/powerpoint/2010/main" val="1885460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chemeClr val="bg1"/>
                </a:solidFill>
                <a:latin typeface="Rockwell" panose="02060603020205020403" pitchFamily="18" charset="77"/>
              </a:rPr>
              <a:t>Exercícios Práticos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7868" y="1412613"/>
            <a:ext cx="7433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Intervalos melódicos versus Intervalos cromáticos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89098"/>
              </p:ext>
            </p:extLst>
          </p:nvPr>
        </p:nvGraphicFramePr>
        <p:xfrm>
          <a:off x="637868" y="2160979"/>
          <a:ext cx="7664964" cy="1989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67543"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Dó#</a:t>
                      </a:r>
                    </a:p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</a:t>
                      </a:r>
                      <a:endParaRPr lang="pt-PT" sz="1500" b="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</a:t>
                      </a:r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</a:p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Fá#</a:t>
                      </a:r>
                    </a:p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Sol#</a:t>
                      </a:r>
                    </a:p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Lá#</a:t>
                      </a:r>
                    </a:p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022"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(b2)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t-PT" sz="1500" b="0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(b3)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baseline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pt-PT" sz="1500" b="0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pt-PT" sz="1500" b="0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(b5)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pt-PT" sz="1500" b="0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(#5)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pt-PT" sz="1500" b="0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(b7)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pt-PT" sz="1500" b="0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543"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500" b="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</a:t>
                      </a:r>
                      <a:endParaRPr lang="pt-PT" sz="1500" b="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500" b="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500" b="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500" b="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500" b="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543"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500" b="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500" b="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500" b="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500" b="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500" b="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085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9EB223-DBF8-81AA-C4AA-F1A76C37A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43BD5-B83C-8FF1-3BCC-65DD829A5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chemeClr val="bg1"/>
                </a:solidFill>
                <a:latin typeface="Rockwell" panose="02060603020205020403" pitchFamily="18" charset="77"/>
              </a:rPr>
              <a:t>Exercícios Práticos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CC004C-B651-C0C5-CC83-AC76A7C96AF2}"/>
              </a:ext>
            </a:extLst>
          </p:cNvPr>
          <p:cNvSpPr txBox="1"/>
          <p:nvPr/>
        </p:nvSpPr>
        <p:spPr>
          <a:xfrm>
            <a:off x="637868" y="1412613"/>
            <a:ext cx="7433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Sequências melódicas versus sequências cromáticas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B4CA05-DFB5-C0C1-747D-50379EDDA5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025318"/>
              </p:ext>
            </p:extLst>
          </p:nvPr>
        </p:nvGraphicFramePr>
        <p:xfrm>
          <a:off x="637868" y="2160979"/>
          <a:ext cx="7664964" cy="1989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67543"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Dó#</a:t>
                      </a:r>
                    </a:p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</a:t>
                      </a:r>
                      <a:endParaRPr lang="pt-PT" sz="1500" b="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</a:t>
                      </a:r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</a:p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Fá#</a:t>
                      </a:r>
                    </a:p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Sol#</a:t>
                      </a:r>
                    </a:p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Lá#</a:t>
                      </a:r>
                    </a:p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022"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(b2)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t-PT" sz="1500" b="0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(b3)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baseline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pt-PT" sz="1500" b="0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pt-PT" sz="1500" b="0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(b5)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pt-PT" sz="1500" b="0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(#5)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pt-PT" sz="1500" b="0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(b7)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pt-PT" sz="1500" b="0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543"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500" b="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</a:t>
                      </a:r>
                      <a:endParaRPr lang="pt-PT" sz="1500" b="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500" b="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500" b="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500" b="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500" b="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543"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500" b="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500" b="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500" b="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500" b="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500" b="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975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03AACF-CBBF-03BC-0AAF-FA7F0E6BC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51FDA-C5E8-55C8-76F9-B206FFEF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chemeClr val="bg1"/>
                </a:solidFill>
                <a:latin typeface="Rockwell" panose="02060603020205020403" pitchFamily="18" charset="77"/>
              </a:rPr>
              <a:t>Exercícios Práticos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E99C8D-22FC-FB4D-020D-662D0F4A2804}"/>
              </a:ext>
            </a:extLst>
          </p:cNvPr>
          <p:cNvSpPr txBox="1"/>
          <p:nvPr/>
        </p:nvSpPr>
        <p:spPr>
          <a:xfrm>
            <a:off x="637868" y="1412613"/>
            <a:ext cx="7433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Arpejos naturais versus arpejos diminutas e dissonantes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CEF0C2C-BC63-55A9-2ABE-0968C7998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507214"/>
              </p:ext>
            </p:extLst>
          </p:nvPr>
        </p:nvGraphicFramePr>
        <p:xfrm>
          <a:off x="637868" y="2160979"/>
          <a:ext cx="7664964" cy="1989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67543"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Dó#</a:t>
                      </a:r>
                    </a:p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</a:t>
                      </a:r>
                      <a:endParaRPr lang="pt-PT" sz="1500" b="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</a:t>
                      </a:r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</a:p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Fá#</a:t>
                      </a:r>
                    </a:p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Sol#</a:t>
                      </a:r>
                    </a:p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Lá#</a:t>
                      </a:r>
                    </a:p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022"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(b2)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t-PT" sz="1500" b="0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(b3)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baseline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pt-PT" sz="1500" b="0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pt-PT" sz="1500" b="0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(b5)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pt-PT" sz="1500" b="0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(#5)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pt-PT" sz="1500" b="0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(b7)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pt-PT" sz="1500" b="0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543"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500" b="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</a:t>
                      </a:r>
                      <a:endParaRPr lang="pt-PT" sz="1500" b="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500" b="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500" b="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500" b="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500" b="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543"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500" b="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500" b="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500" b="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500" b="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500" b="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296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9CFC0A-0FE5-86ED-712D-29711EEC9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9EEC2-2E43-5EF6-BE02-DCF46777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98" y="121914"/>
            <a:ext cx="7886700" cy="994172"/>
          </a:xfrm>
        </p:spPr>
        <p:txBody>
          <a:bodyPr/>
          <a:lstStyle/>
          <a:p>
            <a:r>
              <a:rPr lang="pt-PT" b="1" dirty="0">
                <a:solidFill>
                  <a:schemeClr val="bg1"/>
                </a:solidFill>
                <a:latin typeface="Rockwell" panose="02060603020205020403" pitchFamily="18" charset="77"/>
              </a:rPr>
              <a:t>Exercícios Práticos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E10791-3578-07FA-D6CF-DDE76687142D}"/>
              </a:ext>
            </a:extLst>
          </p:cNvPr>
          <p:cNvSpPr txBox="1"/>
          <p:nvPr/>
        </p:nvSpPr>
        <p:spPr>
          <a:xfrm>
            <a:off x="598944" y="1033314"/>
            <a:ext cx="7433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4"/>
            </a:pP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Selecione cinco músicas bem conhecidas e identifique/decodifique  suas combinações melódicas.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F6BB9D9-6A5E-6357-1F27-5B23358A0A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591103"/>
              </p:ext>
            </p:extLst>
          </p:nvPr>
        </p:nvGraphicFramePr>
        <p:xfrm>
          <a:off x="618866" y="1867079"/>
          <a:ext cx="7664964" cy="1054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67543"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Dó#</a:t>
                      </a:r>
                    </a:p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</a:t>
                      </a:r>
                      <a:endParaRPr lang="pt-PT" sz="1500" b="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</a:t>
                      </a:r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</a:p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Fá#</a:t>
                      </a:r>
                    </a:p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Sol#</a:t>
                      </a:r>
                    </a:p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Lá#</a:t>
                      </a:r>
                    </a:p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022"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(b2)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t-PT" sz="1500" b="0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(b3)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baseline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pt-PT" sz="1500" b="0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pt-PT" sz="1500" b="0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(b5)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pt-PT" sz="1500" b="0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(#5)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pt-PT" sz="1500" b="0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(b7)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pt-PT" sz="1500" b="0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91234B7-4091-0E78-4BB0-8E4F0E32A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016354"/>
              </p:ext>
            </p:extLst>
          </p:nvPr>
        </p:nvGraphicFramePr>
        <p:xfrm>
          <a:off x="1852113" y="3222621"/>
          <a:ext cx="543977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9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9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9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9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06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7396"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</a:t>
                      </a:r>
                      <a:endParaRPr lang="pt-PT" sz="1500" b="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359">
                <a:tc>
                  <a:txBody>
                    <a:bodyPr/>
                    <a:lstStyle/>
                    <a:p>
                      <a:pPr algn="ctr"/>
                      <a:r>
                        <a:rPr lang="pt-PT" sz="15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82CE9EC1-8025-4087-68A2-A8B3219BA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132545"/>
              </p:ext>
            </p:extLst>
          </p:nvPr>
        </p:nvGraphicFramePr>
        <p:xfrm>
          <a:off x="688976" y="4163582"/>
          <a:ext cx="7766048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3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53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53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53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53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537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53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53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537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537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537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8537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8537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48382">
                <a:tc>
                  <a:txBody>
                    <a:bodyPr/>
                    <a:lstStyle/>
                    <a:p>
                      <a:pPr algn="ctr"/>
                      <a:r>
                        <a:rPr lang="pt-PT" sz="13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</a:t>
                      </a:r>
                      <a:endParaRPr lang="pt-PT" sz="1300" b="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</a:t>
                      </a:r>
                      <a:endParaRPr lang="pt-PT" sz="1300" b="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endParaRPr lang="pt-PT" sz="1300" b="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</a:t>
                      </a:r>
                      <a:endParaRPr lang="pt-PT" sz="1300" b="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endParaRPr lang="pt-PT" sz="1300" b="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124">
                <a:tc>
                  <a:txBody>
                    <a:bodyPr/>
                    <a:lstStyle/>
                    <a:p>
                      <a:pPr algn="ctr"/>
                      <a:r>
                        <a:rPr lang="pt-PT" sz="13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  <a:p>
                      <a:pPr algn="ctr"/>
                      <a:r>
                        <a:rPr lang="pt-PT" sz="13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  <a:p>
                      <a:pPr algn="ctr"/>
                      <a:r>
                        <a:rPr lang="pt-PT" sz="13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  <a:p>
                      <a:pPr algn="ctr"/>
                      <a:r>
                        <a:rPr lang="pt-PT" sz="13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  <a:p>
                      <a:pPr algn="ctr"/>
                      <a:r>
                        <a:rPr lang="pt-PT" sz="13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  <a:p>
                      <a:pPr algn="ctr"/>
                      <a:r>
                        <a:rPr lang="pt-PT" sz="13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  <a:p>
                      <a:pPr algn="ctr"/>
                      <a:r>
                        <a:rPr lang="pt-PT" sz="13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487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8050" y="594285"/>
            <a:ext cx="7266283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>
                <a:solidFill>
                  <a:schemeClr val="bg1"/>
                </a:solidFill>
                <a:latin typeface="Rockwell" panose="02060603020205020403" pitchFamily="18" charset="77"/>
              </a:rPr>
              <a:t>MÓDULO 1</a:t>
            </a:r>
          </a:p>
          <a:p>
            <a:r>
              <a:rPr lang="pt-P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Técnica vocal, aplicada ao canto popular:</a:t>
            </a:r>
          </a:p>
          <a:p>
            <a:endParaRPr lang="pt-PT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Aquecimento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Ressonância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Articulação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Flexibilidade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Extensão</a:t>
            </a:r>
          </a:p>
        </p:txBody>
      </p:sp>
      <p:pic>
        <p:nvPicPr>
          <p:cNvPr id="3" name="Imagem 2" descr="Microfone visto de perto&#10;&#10;Descrição gerada automaticamente com confiança média">
            <a:extLst>
              <a:ext uri="{FF2B5EF4-FFF2-40B4-BE49-F238E27FC236}">
                <a16:creationId xmlns:a16="http://schemas.microsoft.com/office/drawing/2014/main" id="{46AF1694-1E24-8283-A6DC-5586FDDF2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0710" r="21570" b="-2"/>
          <a:stretch/>
        </p:blipFill>
        <p:spPr>
          <a:xfrm>
            <a:off x="6941127" y="2073658"/>
            <a:ext cx="2202872" cy="306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60196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E2B283-FD65-75B8-7C18-1DFC5FCC1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4DDA9-F476-EFD9-88B7-F3BD3AE0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98" y="121914"/>
            <a:ext cx="7886700" cy="994172"/>
          </a:xfrm>
        </p:spPr>
        <p:txBody>
          <a:bodyPr/>
          <a:lstStyle/>
          <a:p>
            <a:r>
              <a:rPr lang="pt-PT" b="1" dirty="0">
                <a:solidFill>
                  <a:schemeClr val="bg1"/>
                </a:solidFill>
                <a:latin typeface="Rockwell" panose="02060603020205020403" pitchFamily="18" charset="77"/>
              </a:rPr>
              <a:t>Exercícios Práticos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5AB3B3-1DC6-F2C0-8B8C-CF7E900DD4E9}"/>
              </a:ext>
            </a:extLst>
          </p:cNvPr>
          <p:cNvSpPr txBox="1"/>
          <p:nvPr/>
        </p:nvSpPr>
        <p:spPr>
          <a:xfrm>
            <a:off x="598944" y="1033314"/>
            <a:ext cx="7433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Cante suas música selecionadas, alterando em cada frase a nota alvo.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A574E51-A354-1BDC-1208-BFAF6DDE2F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698928"/>
              </p:ext>
            </p:extLst>
          </p:nvPr>
        </p:nvGraphicFramePr>
        <p:xfrm>
          <a:off x="618866" y="1867079"/>
          <a:ext cx="7664964" cy="1054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67543"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Dó#</a:t>
                      </a:r>
                    </a:p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</a:t>
                      </a:r>
                      <a:endParaRPr lang="pt-PT" sz="1500" b="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</a:t>
                      </a:r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</a:p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Fá#</a:t>
                      </a:r>
                    </a:p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Sol#</a:t>
                      </a:r>
                    </a:p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Lá#</a:t>
                      </a:r>
                    </a:p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022"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(b2)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t-PT" sz="1500" b="0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(b3)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baseline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pt-PT" sz="1500" b="0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pt-PT" sz="1500" b="0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(b5)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pt-PT" sz="1500" b="0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(#5)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pt-PT" sz="1500" b="0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(b7)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pt-PT" sz="1500" b="0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D9EDEB3-2114-EED0-0938-78EFF52AF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010"/>
              </p:ext>
            </p:extLst>
          </p:nvPr>
        </p:nvGraphicFramePr>
        <p:xfrm>
          <a:off x="1852113" y="3222621"/>
          <a:ext cx="543977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9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9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9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9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06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7396"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</a:t>
                      </a:r>
                      <a:endParaRPr lang="pt-PT" sz="1500" b="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359">
                <a:tc>
                  <a:txBody>
                    <a:bodyPr/>
                    <a:lstStyle/>
                    <a:p>
                      <a:pPr algn="ctr"/>
                      <a:r>
                        <a:rPr lang="pt-PT" sz="15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EC621D90-3820-79C7-D48C-317DA7CF32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773869"/>
              </p:ext>
            </p:extLst>
          </p:nvPr>
        </p:nvGraphicFramePr>
        <p:xfrm>
          <a:off x="688976" y="4163582"/>
          <a:ext cx="7766048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3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53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53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53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53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537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53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53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537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537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537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8537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8537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48382">
                <a:tc>
                  <a:txBody>
                    <a:bodyPr/>
                    <a:lstStyle/>
                    <a:p>
                      <a:pPr algn="ctr"/>
                      <a:r>
                        <a:rPr lang="pt-PT" sz="13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</a:t>
                      </a:r>
                      <a:endParaRPr lang="pt-PT" sz="1300" b="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</a:t>
                      </a:r>
                      <a:endParaRPr lang="pt-PT" sz="1300" b="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endParaRPr lang="pt-PT" sz="1300" b="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</a:t>
                      </a:r>
                      <a:endParaRPr lang="pt-PT" sz="1300" b="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endParaRPr lang="pt-PT" sz="1300" b="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124">
                <a:tc>
                  <a:txBody>
                    <a:bodyPr/>
                    <a:lstStyle/>
                    <a:p>
                      <a:pPr algn="ctr"/>
                      <a:r>
                        <a:rPr lang="pt-PT" sz="13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  <a:p>
                      <a:pPr algn="ctr"/>
                      <a:r>
                        <a:rPr lang="pt-PT" sz="13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  <a:p>
                      <a:pPr algn="ctr"/>
                      <a:r>
                        <a:rPr lang="pt-PT" sz="13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  <a:p>
                      <a:pPr algn="ctr"/>
                      <a:r>
                        <a:rPr lang="pt-PT" sz="13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  <a:p>
                      <a:pPr algn="ctr"/>
                      <a:r>
                        <a:rPr lang="pt-PT" sz="13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  <a:p>
                      <a:pPr algn="ctr"/>
                      <a:r>
                        <a:rPr lang="pt-PT" sz="13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  <a:p>
                      <a:pPr algn="ctr"/>
                      <a:r>
                        <a:rPr lang="pt-PT" sz="13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806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chemeClr val="bg1"/>
                </a:solidFill>
                <a:latin typeface="Rockwell" panose="02060603020205020403" pitchFamily="18" charset="77"/>
              </a:rPr>
              <a:t>Principais Escalas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3068" y="1166807"/>
            <a:ext cx="823508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Pratique suas músicas favoritas, criando frases 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 a escala:</a:t>
            </a:r>
            <a:endParaRPr lang="pt-BR" sz="2000" dirty="0">
              <a:solidFill>
                <a:schemeClr val="bg1"/>
              </a:solidFill>
            </a:endParaRPr>
          </a:p>
          <a:p>
            <a:endParaRPr lang="pt-BR" sz="2000" dirty="0">
              <a:solidFill>
                <a:schemeClr val="bg1"/>
              </a:solidFill>
            </a:endParaRPr>
          </a:p>
          <a:p>
            <a:endParaRPr lang="pt-BR" sz="2000" dirty="0">
              <a:solidFill>
                <a:srgbClr val="000000"/>
              </a:solidFill>
            </a:endParaRPr>
          </a:p>
          <a:p>
            <a:endParaRPr lang="pt-BR" sz="2000" dirty="0">
              <a:solidFill>
                <a:srgbClr val="000000"/>
              </a:solidFill>
            </a:endParaRPr>
          </a:p>
          <a:p>
            <a:endParaRPr lang="pt-BR" sz="2000" dirty="0">
              <a:solidFill>
                <a:srgbClr val="000000"/>
              </a:solidFill>
            </a:endParaRPr>
          </a:p>
          <a:p>
            <a:endParaRPr lang="pt-BR" sz="2000" dirty="0">
              <a:solidFill>
                <a:srgbClr val="000000"/>
              </a:solidFill>
            </a:endParaRPr>
          </a:p>
          <a:p>
            <a:endParaRPr lang="pt-BR" sz="2000" dirty="0">
              <a:solidFill>
                <a:srgbClr val="000000"/>
              </a:solidFill>
            </a:endParaRPr>
          </a:p>
          <a:p>
            <a:pPr marL="457200" indent="-457200">
              <a:buAutoNum type="arabicPeriod" startAt="5"/>
            </a:pPr>
            <a:endParaRPr lang="pt-BR" sz="2000" dirty="0">
              <a:solidFill>
                <a:srgbClr val="000000"/>
              </a:solidFill>
            </a:endParaRPr>
          </a:p>
          <a:p>
            <a:endParaRPr lang="pt-BR" sz="600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696074"/>
              </p:ext>
            </p:extLst>
          </p:nvPr>
        </p:nvGraphicFramePr>
        <p:xfrm>
          <a:off x="628650" y="2470945"/>
          <a:ext cx="766496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65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0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67543"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Dó#</a:t>
                      </a:r>
                    </a:p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</a:t>
                      </a:r>
                      <a:endParaRPr lang="pt-PT" sz="1500" b="1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</a:t>
                      </a:r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</a:p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Fá#</a:t>
                      </a:r>
                    </a:p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Sol#</a:t>
                      </a:r>
                    </a:p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Lá#</a:t>
                      </a:r>
                    </a:p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384"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(b2)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t-PT" sz="1500" b="1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(b3)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pt-PT" sz="1500" b="1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(b5)</a:t>
                      </a:r>
                    </a:p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(#4)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pt-PT" sz="1500" b="1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(#5)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pt-PT" sz="1500" b="1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(b7)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pt-PT" sz="1500" b="1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4250" y="1856154"/>
            <a:ext cx="2328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Rockwell" panose="02060603020205020403" pitchFamily="18" charset="77"/>
              </a:rPr>
              <a:t>CROMÁTICA</a:t>
            </a:r>
          </a:p>
        </p:txBody>
      </p:sp>
    </p:spTree>
    <p:extLst>
      <p:ext uri="{BB962C8B-B14F-4D97-AF65-F5344CB8AC3E}">
        <p14:creationId xmlns:p14="http://schemas.microsoft.com/office/powerpoint/2010/main" val="315583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chemeClr val="bg1"/>
                </a:solidFill>
                <a:latin typeface="Rockwell" panose="02060603020205020403" pitchFamily="18" charset="77"/>
              </a:rPr>
              <a:t>Principais Escalas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130" y="1166807"/>
            <a:ext cx="862402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Pratique trechos de músicas conhecidas, criando frases com a escala:</a:t>
            </a:r>
          </a:p>
          <a:p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dirty="0">
              <a:solidFill>
                <a:srgbClr val="000000"/>
              </a:solidFill>
            </a:endParaRPr>
          </a:p>
          <a:p>
            <a:endParaRPr lang="pt-BR" sz="2000" dirty="0">
              <a:solidFill>
                <a:srgbClr val="000000"/>
              </a:solidFill>
            </a:endParaRPr>
          </a:p>
          <a:p>
            <a:endParaRPr lang="pt-BR" sz="2000" dirty="0">
              <a:solidFill>
                <a:srgbClr val="000000"/>
              </a:solidFill>
            </a:endParaRPr>
          </a:p>
          <a:p>
            <a:endParaRPr lang="pt-BR" sz="2000" dirty="0">
              <a:solidFill>
                <a:srgbClr val="000000"/>
              </a:solidFill>
            </a:endParaRPr>
          </a:p>
          <a:p>
            <a:endParaRPr lang="pt-BR" sz="2000" dirty="0">
              <a:solidFill>
                <a:srgbClr val="000000"/>
              </a:solidFill>
            </a:endParaRPr>
          </a:p>
          <a:p>
            <a:endParaRPr lang="pt-BR" sz="2000" dirty="0">
              <a:solidFill>
                <a:srgbClr val="000000"/>
              </a:solidFill>
            </a:endParaRPr>
          </a:p>
          <a:p>
            <a:pPr marL="457200" indent="-457200">
              <a:buAutoNum type="arabicPeriod" startAt="5"/>
            </a:pPr>
            <a:endParaRPr lang="pt-BR" sz="2000" dirty="0">
              <a:solidFill>
                <a:srgbClr val="000000"/>
              </a:solidFill>
            </a:endParaRPr>
          </a:p>
          <a:p>
            <a:endParaRPr lang="pt-BR" sz="600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168920"/>
              </p:ext>
            </p:extLst>
          </p:nvPr>
        </p:nvGraphicFramePr>
        <p:xfrm>
          <a:off x="504250" y="2442891"/>
          <a:ext cx="7664964" cy="1062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65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0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67543"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Do#</a:t>
                      </a:r>
                    </a:p>
                    <a:p>
                      <a:pPr algn="ctr"/>
                      <a:r>
                        <a:rPr lang="pt-PT" sz="1500" b="0" noProof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Reb</a:t>
                      </a:r>
                    </a:p>
                  </a:txBody>
                  <a:tcPr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</a:t>
                      </a:r>
                      <a:endParaRPr lang="pt-PT" sz="1500" b="1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noProof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</a:t>
                      </a:r>
                      <a:r>
                        <a:rPr lang="pt-PT" sz="1500" b="0" noProof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</a:p>
                    <a:p>
                      <a:pPr algn="ctr"/>
                      <a:r>
                        <a:rPr lang="pt-PT" sz="1500" b="0" noProof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Mib</a:t>
                      </a:r>
                    </a:p>
                  </a:txBody>
                  <a:tcPr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Fá#</a:t>
                      </a:r>
                    </a:p>
                    <a:p>
                      <a:pPr algn="ctr"/>
                      <a:r>
                        <a:rPr lang="pt-PT" sz="1500" b="0" noProof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Solb</a:t>
                      </a:r>
                    </a:p>
                  </a:txBody>
                  <a:tcPr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Sol#</a:t>
                      </a:r>
                    </a:p>
                    <a:p>
                      <a:pPr algn="ctr"/>
                      <a:r>
                        <a:rPr lang="pt-PT" sz="1500" b="0" noProof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Láb</a:t>
                      </a:r>
                    </a:p>
                  </a:txBody>
                  <a:tcPr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Lá#</a:t>
                      </a:r>
                    </a:p>
                    <a:p>
                      <a:pPr algn="ctr"/>
                      <a:r>
                        <a:rPr lang="pt-PT" sz="1500" b="0" noProof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Sib</a:t>
                      </a:r>
                    </a:p>
                  </a:txBody>
                  <a:tcPr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669"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(b2)</a:t>
                      </a:r>
                    </a:p>
                  </a:txBody>
                  <a:tcPr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t-PT" sz="1500" b="1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(b3)</a:t>
                      </a:r>
                    </a:p>
                  </a:txBody>
                  <a:tcPr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baseline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pt-PT" sz="1500" b="1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pt-PT" sz="1500" b="1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(b5)</a:t>
                      </a:r>
                    </a:p>
                  </a:txBody>
                  <a:tcPr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pt-PT" sz="1500" b="1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(#5)</a:t>
                      </a:r>
                    </a:p>
                  </a:txBody>
                  <a:tcPr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pt-PT" sz="1500" b="0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(b7)</a:t>
                      </a:r>
                    </a:p>
                  </a:txBody>
                  <a:tcPr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pt-PT" sz="1500" b="1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9435" y="1826629"/>
            <a:ext cx="2328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Rockwell" panose="02060603020205020403" pitchFamily="18" charset="77"/>
              </a:rPr>
              <a:t>MELÓDICA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(Maior)</a:t>
            </a:r>
          </a:p>
        </p:txBody>
      </p:sp>
    </p:spTree>
    <p:extLst>
      <p:ext uri="{BB962C8B-B14F-4D97-AF65-F5344CB8AC3E}">
        <p14:creationId xmlns:p14="http://schemas.microsoft.com/office/powerpoint/2010/main" val="26092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7748"/>
            <a:ext cx="7886700" cy="994172"/>
          </a:xfrm>
        </p:spPr>
        <p:txBody>
          <a:bodyPr/>
          <a:lstStyle/>
          <a:p>
            <a:r>
              <a:rPr lang="pt-PT" b="1" dirty="0">
                <a:solidFill>
                  <a:schemeClr val="bg1"/>
                </a:solidFill>
                <a:latin typeface="Rockwell" panose="02060603020205020403" pitchFamily="18" charset="77"/>
              </a:rPr>
              <a:t>Principais Escalas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3072" y="1094422"/>
            <a:ext cx="823508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Pratique trechos de músicas conhecidas, criando frases com a escala:</a:t>
            </a:r>
          </a:p>
          <a:p>
            <a:endParaRPr lang="pt-BR" sz="2000" dirty="0">
              <a:solidFill>
                <a:srgbClr val="000000"/>
              </a:solidFill>
            </a:endParaRPr>
          </a:p>
          <a:p>
            <a:endParaRPr lang="pt-BR" sz="2000" dirty="0">
              <a:solidFill>
                <a:srgbClr val="000000"/>
              </a:solidFill>
            </a:endParaRPr>
          </a:p>
          <a:p>
            <a:endParaRPr lang="pt-BR" sz="2000" dirty="0">
              <a:solidFill>
                <a:srgbClr val="000000"/>
              </a:solidFill>
            </a:endParaRPr>
          </a:p>
          <a:p>
            <a:endParaRPr lang="pt-BR" sz="2000" dirty="0">
              <a:solidFill>
                <a:srgbClr val="000000"/>
              </a:solidFill>
            </a:endParaRPr>
          </a:p>
          <a:p>
            <a:endParaRPr lang="pt-BR" sz="2000" dirty="0">
              <a:solidFill>
                <a:srgbClr val="000000"/>
              </a:solidFill>
            </a:endParaRPr>
          </a:p>
          <a:p>
            <a:endParaRPr lang="pt-BR" sz="2000" dirty="0">
              <a:solidFill>
                <a:srgbClr val="000000"/>
              </a:solidFill>
            </a:endParaRPr>
          </a:p>
          <a:p>
            <a:pPr marL="457200" indent="-457200">
              <a:buAutoNum type="arabicPeriod" startAt="5"/>
            </a:pPr>
            <a:endParaRPr lang="pt-BR" sz="2000" dirty="0">
              <a:solidFill>
                <a:srgbClr val="000000"/>
              </a:solidFill>
            </a:endParaRPr>
          </a:p>
          <a:p>
            <a:endParaRPr lang="pt-BR" sz="600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383064"/>
              </p:ext>
            </p:extLst>
          </p:nvPr>
        </p:nvGraphicFramePr>
        <p:xfrm>
          <a:off x="628650" y="2561167"/>
          <a:ext cx="7664964" cy="1054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65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0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67543"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Do#</a:t>
                      </a:r>
                    </a:p>
                    <a:p>
                      <a:pPr algn="ctr"/>
                      <a:r>
                        <a:rPr lang="pt-PT" sz="1500" b="0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Reb</a:t>
                      </a:r>
                    </a:p>
                  </a:txBody>
                  <a:tcPr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</a:t>
                      </a:r>
                      <a:endParaRPr lang="pt-PT" sz="1500" b="1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</a:t>
                      </a:r>
                    </a:p>
                  </a:txBody>
                  <a:tcPr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Fá#</a:t>
                      </a:r>
                    </a:p>
                    <a:p>
                      <a:pPr algn="ctr"/>
                      <a:r>
                        <a:rPr lang="pt-PT" sz="1500" b="0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Solb</a:t>
                      </a:r>
                    </a:p>
                  </a:txBody>
                  <a:tcPr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</a:p>
                  </a:txBody>
                  <a:tcPr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Lá#</a:t>
                      </a:r>
                    </a:p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022"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(b2)</a:t>
                      </a:r>
                    </a:p>
                  </a:txBody>
                  <a:tcPr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t-PT" sz="1500" b="1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(b3)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baseline="0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pt-PT" sz="1500" b="0" baseline="30000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pt-PT" sz="1500" b="1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(b5)</a:t>
                      </a:r>
                    </a:p>
                  </a:txBody>
                  <a:tcPr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pt-PT" sz="1500" b="1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(b6)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pt-PT" sz="1500" b="0" baseline="30000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(b7)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pt-PT" sz="1500" b="0" baseline="30000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4250" y="1856154"/>
            <a:ext cx="4126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Rockwell" panose="02060603020205020403" pitchFamily="18" charset="77"/>
              </a:rPr>
              <a:t>MELÓDICA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pt-PT" dirty="0">
                <a:solidFill>
                  <a:schemeClr val="bg1"/>
                </a:solidFill>
              </a:rPr>
              <a:t>(Menor Natural)</a:t>
            </a:r>
          </a:p>
        </p:txBody>
      </p:sp>
    </p:spTree>
    <p:extLst>
      <p:ext uri="{BB962C8B-B14F-4D97-AF65-F5344CB8AC3E}">
        <p14:creationId xmlns:p14="http://schemas.microsoft.com/office/powerpoint/2010/main" val="338104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BC3807-BB22-70CF-9815-D745D66A4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73D7D-E8A3-8FCD-EA34-34C68C399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748"/>
            <a:ext cx="7886700" cy="994172"/>
          </a:xfrm>
        </p:spPr>
        <p:txBody>
          <a:bodyPr/>
          <a:lstStyle/>
          <a:p>
            <a:r>
              <a:rPr lang="pt-PT" b="1" dirty="0">
                <a:solidFill>
                  <a:schemeClr val="bg1"/>
                </a:solidFill>
                <a:latin typeface="Rockwell" panose="02060603020205020403" pitchFamily="18" charset="77"/>
              </a:rPr>
              <a:t>Principais Escalas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878766-C798-A95A-3B8D-05F7080479FE}"/>
              </a:ext>
            </a:extLst>
          </p:cNvPr>
          <p:cNvSpPr txBox="1"/>
          <p:nvPr/>
        </p:nvSpPr>
        <p:spPr>
          <a:xfrm>
            <a:off x="513072" y="1094422"/>
            <a:ext cx="823508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Pratique trechos de músicas conhecidas, criando frases com a escala:</a:t>
            </a:r>
          </a:p>
          <a:p>
            <a:endParaRPr lang="pt-BR" sz="2000" dirty="0">
              <a:solidFill>
                <a:srgbClr val="000000"/>
              </a:solidFill>
            </a:endParaRPr>
          </a:p>
          <a:p>
            <a:endParaRPr lang="pt-BR" sz="2000" dirty="0">
              <a:solidFill>
                <a:srgbClr val="000000"/>
              </a:solidFill>
            </a:endParaRPr>
          </a:p>
          <a:p>
            <a:endParaRPr lang="pt-BR" sz="2000" dirty="0">
              <a:solidFill>
                <a:srgbClr val="000000"/>
              </a:solidFill>
            </a:endParaRPr>
          </a:p>
          <a:p>
            <a:endParaRPr lang="pt-BR" sz="2000" dirty="0">
              <a:solidFill>
                <a:srgbClr val="000000"/>
              </a:solidFill>
            </a:endParaRPr>
          </a:p>
          <a:p>
            <a:endParaRPr lang="pt-BR" sz="2000" dirty="0">
              <a:solidFill>
                <a:srgbClr val="000000"/>
              </a:solidFill>
            </a:endParaRPr>
          </a:p>
          <a:p>
            <a:endParaRPr lang="pt-BR" sz="2000" dirty="0">
              <a:solidFill>
                <a:srgbClr val="000000"/>
              </a:solidFill>
            </a:endParaRPr>
          </a:p>
          <a:p>
            <a:pPr marL="457200" indent="-457200">
              <a:buAutoNum type="arabicPeriod" startAt="5"/>
            </a:pPr>
            <a:endParaRPr lang="pt-BR" sz="2000" dirty="0">
              <a:solidFill>
                <a:srgbClr val="000000"/>
              </a:solidFill>
            </a:endParaRPr>
          </a:p>
          <a:p>
            <a:endParaRPr lang="pt-BR" sz="600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81071E6-FB5B-52EE-57C1-138FA90096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349656"/>
              </p:ext>
            </p:extLst>
          </p:nvPr>
        </p:nvGraphicFramePr>
        <p:xfrm>
          <a:off x="628650" y="2561167"/>
          <a:ext cx="7664964" cy="1054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65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0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67543"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Do#</a:t>
                      </a:r>
                    </a:p>
                    <a:p>
                      <a:pPr algn="ctr"/>
                      <a:r>
                        <a:rPr lang="pt-PT" sz="1500" b="0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Reb</a:t>
                      </a:r>
                    </a:p>
                  </a:txBody>
                  <a:tcPr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</a:t>
                      </a:r>
                      <a:endParaRPr lang="pt-PT" sz="1500" b="1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</a:t>
                      </a:r>
                    </a:p>
                  </a:txBody>
                  <a:tcPr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Fá#</a:t>
                      </a:r>
                    </a:p>
                    <a:p>
                      <a:pPr algn="ctr"/>
                      <a:r>
                        <a:rPr lang="pt-PT" sz="1500" b="0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Solb</a:t>
                      </a:r>
                    </a:p>
                  </a:txBody>
                  <a:tcPr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</a:p>
                  </a:txBody>
                  <a:tcPr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Lá#</a:t>
                      </a:r>
                    </a:p>
                    <a:p>
                      <a:pPr algn="ctr"/>
                      <a:r>
                        <a:rPr lang="pt-PT" sz="1500" b="1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Sib</a:t>
                      </a:r>
                    </a:p>
                  </a:txBody>
                  <a:tcPr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022"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(b2)</a:t>
                      </a:r>
                    </a:p>
                  </a:txBody>
                  <a:tcPr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t-PT" sz="1500" b="1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(b3)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baseline="0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pt-PT" sz="1500" b="0" baseline="30000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pt-PT" sz="1500" b="1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(b5)</a:t>
                      </a:r>
                    </a:p>
                  </a:txBody>
                  <a:tcPr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pt-PT" sz="1500" b="1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(b6)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pt-PT" sz="1500" b="1" baseline="30000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(b7)</a:t>
                      </a:r>
                    </a:p>
                  </a:txBody>
                  <a:tcPr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pt-PT" sz="1500" b="1" baseline="30000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A1595E1-0A5F-4703-2252-E99CAD8CCF67}"/>
              </a:ext>
            </a:extLst>
          </p:cNvPr>
          <p:cNvSpPr txBox="1"/>
          <p:nvPr/>
        </p:nvSpPr>
        <p:spPr>
          <a:xfrm>
            <a:off x="504250" y="1856154"/>
            <a:ext cx="4126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Rockwell" panose="02060603020205020403" pitchFamily="18" charset="77"/>
              </a:rPr>
              <a:t>MELÓDICA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pt-PT" dirty="0">
                <a:solidFill>
                  <a:schemeClr val="bg1"/>
                </a:solidFill>
              </a:rPr>
              <a:t>(Menor Harmônica)</a:t>
            </a:r>
          </a:p>
        </p:txBody>
      </p:sp>
    </p:spTree>
    <p:extLst>
      <p:ext uri="{BB962C8B-B14F-4D97-AF65-F5344CB8AC3E}">
        <p14:creationId xmlns:p14="http://schemas.microsoft.com/office/powerpoint/2010/main" val="322817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8474A2-8E22-F581-2BE7-8F687ED5A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6D187-A8AC-406B-81D5-BB12904EE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748"/>
            <a:ext cx="7886700" cy="994172"/>
          </a:xfrm>
        </p:spPr>
        <p:txBody>
          <a:bodyPr/>
          <a:lstStyle/>
          <a:p>
            <a:r>
              <a:rPr lang="pt-PT" b="1" dirty="0">
                <a:solidFill>
                  <a:schemeClr val="bg1"/>
                </a:solidFill>
                <a:latin typeface="Rockwell" panose="02060603020205020403" pitchFamily="18" charset="77"/>
              </a:rPr>
              <a:t>Principais Escalas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08C602-56B5-1FE0-634A-92A25445EF55}"/>
              </a:ext>
            </a:extLst>
          </p:cNvPr>
          <p:cNvSpPr txBox="1"/>
          <p:nvPr/>
        </p:nvSpPr>
        <p:spPr>
          <a:xfrm>
            <a:off x="513072" y="1094422"/>
            <a:ext cx="823508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Pratique trechos de músicas conhecidas, criando frases com a escala:</a:t>
            </a:r>
          </a:p>
          <a:p>
            <a:endParaRPr lang="pt-BR" sz="2000" dirty="0">
              <a:solidFill>
                <a:srgbClr val="000000"/>
              </a:solidFill>
            </a:endParaRPr>
          </a:p>
          <a:p>
            <a:endParaRPr lang="pt-BR" sz="2000" dirty="0">
              <a:solidFill>
                <a:srgbClr val="000000"/>
              </a:solidFill>
            </a:endParaRPr>
          </a:p>
          <a:p>
            <a:endParaRPr lang="pt-BR" sz="2000" dirty="0">
              <a:solidFill>
                <a:srgbClr val="000000"/>
              </a:solidFill>
            </a:endParaRPr>
          </a:p>
          <a:p>
            <a:endParaRPr lang="pt-BR" sz="2000" dirty="0">
              <a:solidFill>
                <a:srgbClr val="000000"/>
              </a:solidFill>
            </a:endParaRPr>
          </a:p>
          <a:p>
            <a:endParaRPr lang="pt-BR" sz="2000" dirty="0">
              <a:solidFill>
                <a:srgbClr val="000000"/>
              </a:solidFill>
            </a:endParaRPr>
          </a:p>
          <a:p>
            <a:endParaRPr lang="pt-BR" sz="2000" dirty="0">
              <a:solidFill>
                <a:srgbClr val="000000"/>
              </a:solidFill>
            </a:endParaRPr>
          </a:p>
          <a:p>
            <a:pPr marL="457200" indent="-457200">
              <a:buAutoNum type="arabicPeriod" startAt="5"/>
            </a:pPr>
            <a:endParaRPr lang="pt-BR" sz="2000" dirty="0">
              <a:solidFill>
                <a:srgbClr val="000000"/>
              </a:solidFill>
            </a:endParaRPr>
          </a:p>
          <a:p>
            <a:endParaRPr lang="pt-BR" sz="600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5E46456-C7A5-34A2-2077-45BCD25A5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874969"/>
              </p:ext>
            </p:extLst>
          </p:nvPr>
        </p:nvGraphicFramePr>
        <p:xfrm>
          <a:off x="628650" y="2561167"/>
          <a:ext cx="7664964" cy="1054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65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0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67543"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Do#</a:t>
                      </a:r>
                    </a:p>
                    <a:p>
                      <a:pPr algn="ctr"/>
                      <a:r>
                        <a:rPr lang="pt-PT" sz="1500" b="0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Reb</a:t>
                      </a:r>
                    </a:p>
                  </a:txBody>
                  <a:tcPr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</a:t>
                      </a:r>
                      <a:endParaRPr lang="pt-PT" sz="1500" b="1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</a:t>
                      </a:r>
                    </a:p>
                  </a:txBody>
                  <a:tcPr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Fá#</a:t>
                      </a:r>
                    </a:p>
                    <a:p>
                      <a:pPr algn="ctr"/>
                      <a:r>
                        <a:rPr lang="pt-PT" sz="1500" b="0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Solb</a:t>
                      </a:r>
                    </a:p>
                  </a:txBody>
                  <a:tcPr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Láb</a:t>
                      </a:r>
                    </a:p>
                  </a:txBody>
                  <a:tcPr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Lá#</a:t>
                      </a:r>
                    </a:p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Sib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022"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(b2)</a:t>
                      </a:r>
                    </a:p>
                  </a:txBody>
                  <a:tcPr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t-PT" sz="1500" b="1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(b3)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baseline="0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pt-PT" sz="1500" b="0" baseline="30000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pt-PT" sz="1500" b="1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(b5)</a:t>
                      </a:r>
                    </a:p>
                  </a:txBody>
                  <a:tcPr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pt-PT" sz="1500" b="1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(b6)</a:t>
                      </a:r>
                    </a:p>
                  </a:txBody>
                  <a:tcPr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pt-PT" sz="1500" b="1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(b7)</a:t>
                      </a:r>
                    </a:p>
                  </a:txBody>
                  <a:tcPr>
                    <a:solidFill>
                      <a:schemeClr val="bg2">
                        <a:lumMod val="75000"/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pt-PT" sz="1500" b="1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7904603-A09F-3654-82E1-E03A20FE1F50}"/>
              </a:ext>
            </a:extLst>
          </p:cNvPr>
          <p:cNvSpPr txBox="1"/>
          <p:nvPr/>
        </p:nvSpPr>
        <p:spPr>
          <a:xfrm>
            <a:off x="504250" y="1856154"/>
            <a:ext cx="4126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Rockwell" panose="02060603020205020403" pitchFamily="18" charset="77"/>
              </a:rPr>
              <a:t>MELÓDICA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pt-PT" dirty="0">
                <a:solidFill>
                  <a:schemeClr val="bg1"/>
                </a:solidFill>
              </a:rPr>
              <a:t>(Menor Melódica)</a:t>
            </a:r>
          </a:p>
        </p:txBody>
      </p:sp>
    </p:spTree>
    <p:extLst>
      <p:ext uri="{BB962C8B-B14F-4D97-AF65-F5344CB8AC3E}">
        <p14:creationId xmlns:p14="http://schemas.microsoft.com/office/powerpoint/2010/main" val="393293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chemeClr val="bg1"/>
                </a:solidFill>
                <a:latin typeface="Rockwell" panose="02060603020205020403" pitchFamily="18" charset="77"/>
              </a:rPr>
              <a:t>Principais Escalas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4457" y="1119452"/>
            <a:ext cx="823508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Crie frases e variações na sua interpretação com a escala:</a:t>
            </a:r>
          </a:p>
          <a:p>
            <a:endParaRPr lang="pt-BR" sz="2000" dirty="0">
              <a:solidFill>
                <a:srgbClr val="000000"/>
              </a:solidFill>
            </a:endParaRPr>
          </a:p>
          <a:p>
            <a:endParaRPr lang="pt-BR" sz="2000" dirty="0">
              <a:solidFill>
                <a:srgbClr val="000000"/>
              </a:solidFill>
            </a:endParaRPr>
          </a:p>
          <a:p>
            <a:endParaRPr lang="pt-BR" sz="2000" dirty="0">
              <a:solidFill>
                <a:srgbClr val="000000"/>
              </a:solidFill>
            </a:endParaRPr>
          </a:p>
          <a:p>
            <a:endParaRPr lang="pt-BR" sz="2000" dirty="0">
              <a:solidFill>
                <a:srgbClr val="000000"/>
              </a:solidFill>
            </a:endParaRPr>
          </a:p>
          <a:p>
            <a:endParaRPr lang="pt-BR" sz="2000" dirty="0">
              <a:solidFill>
                <a:srgbClr val="000000"/>
              </a:solidFill>
            </a:endParaRPr>
          </a:p>
          <a:p>
            <a:endParaRPr lang="pt-BR" sz="2000" dirty="0">
              <a:solidFill>
                <a:srgbClr val="000000"/>
              </a:solidFill>
            </a:endParaRPr>
          </a:p>
          <a:p>
            <a:pPr marL="457200" indent="-457200">
              <a:buAutoNum type="arabicPeriod" startAt="5"/>
            </a:pPr>
            <a:endParaRPr lang="pt-BR" sz="2000" dirty="0">
              <a:solidFill>
                <a:srgbClr val="000000"/>
              </a:solidFill>
            </a:endParaRPr>
          </a:p>
          <a:p>
            <a:endParaRPr lang="pt-BR" sz="600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102862"/>
              </p:ext>
            </p:extLst>
          </p:nvPr>
        </p:nvGraphicFramePr>
        <p:xfrm>
          <a:off x="504250" y="2442891"/>
          <a:ext cx="7664964" cy="1146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65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0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67543">
                <a:tc>
                  <a:txBody>
                    <a:bodyPr/>
                    <a:lstStyle/>
                    <a:p>
                      <a:pPr algn="ctr"/>
                      <a:r>
                        <a:rPr lang="pt-PT" sz="18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Do#</a:t>
                      </a:r>
                    </a:p>
                    <a:p>
                      <a:pPr algn="ctr"/>
                      <a:r>
                        <a:rPr lang="pt-PT" sz="1800" b="0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Reb</a:t>
                      </a:r>
                    </a:p>
                  </a:txBody>
                  <a:tcPr>
                    <a:solidFill>
                      <a:schemeClr val="bg2">
                        <a:lumMod val="9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</a:t>
                      </a:r>
                      <a:endParaRPr lang="pt-PT" sz="1800" b="1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</a:t>
                      </a:r>
                      <a:r>
                        <a:rPr lang="pt-PT" sz="1800" b="0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</a:p>
                    <a:p>
                      <a:pPr algn="ctr"/>
                      <a:r>
                        <a:rPr lang="pt-PT" sz="1800" b="0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Mib</a:t>
                      </a:r>
                    </a:p>
                  </a:txBody>
                  <a:tcPr>
                    <a:solidFill>
                      <a:schemeClr val="bg2">
                        <a:lumMod val="9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</a:t>
                      </a:r>
                    </a:p>
                  </a:txBody>
                  <a:tcPr>
                    <a:solidFill>
                      <a:schemeClr val="bg2">
                        <a:lumMod val="9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Fá#</a:t>
                      </a:r>
                    </a:p>
                    <a:p>
                      <a:pPr algn="ctr"/>
                      <a:r>
                        <a:rPr lang="pt-PT" sz="1800" b="0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Solb</a:t>
                      </a:r>
                    </a:p>
                  </a:txBody>
                  <a:tcPr>
                    <a:solidFill>
                      <a:schemeClr val="bg2">
                        <a:lumMod val="9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Sol#</a:t>
                      </a:r>
                    </a:p>
                    <a:p>
                      <a:pPr algn="ctr"/>
                      <a:r>
                        <a:rPr lang="pt-PT" sz="1800" b="0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Láb</a:t>
                      </a:r>
                    </a:p>
                  </a:txBody>
                  <a:tcPr>
                    <a:solidFill>
                      <a:schemeClr val="bg2">
                        <a:lumMod val="9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Lá#</a:t>
                      </a:r>
                    </a:p>
                    <a:p>
                      <a:pPr algn="ctr"/>
                      <a:r>
                        <a:rPr lang="pt-PT" sz="18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Sib</a:t>
                      </a:r>
                    </a:p>
                  </a:txBody>
                  <a:tcPr>
                    <a:solidFill>
                      <a:schemeClr val="bg2">
                        <a:lumMod val="9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>
                    <a:solidFill>
                      <a:schemeClr val="bg2">
                        <a:lumMod val="90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022">
                <a:tc>
                  <a:txBody>
                    <a:bodyPr/>
                    <a:lstStyle/>
                    <a:p>
                      <a:pPr algn="ctr"/>
                      <a:r>
                        <a:rPr lang="pt-PT" sz="16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(b2)</a:t>
                      </a:r>
                    </a:p>
                  </a:txBody>
                  <a:tcPr>
                    <a:solidFill>
                      <a:schemeClr val="bg2">
                        <a:lumMod val="9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t-PT" sz="1600" b="1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(b3)</a:t>
                      </a:r>
                    </a:p>
                  </a:txBody>
                  <a:tcPr>
                    <a:solidFill>
                      <a:schemeClr val="bg2">
                        <a:lumMod val="9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baseline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pt-PT" sz="1600" b="1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pt-PT" sz="1600" b="0" baseline="30000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solidFill>
                      <a:schemeClr val="bg2">
                        <a:lumMod val="9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(b5)</a:t>
                      </a:r>
                    </a:p>
                  </a:txBody>
                  <a:tcPr>
                    <a:solidFill>
                      <a:schemeClr val="bg2">
                        <a:lumMod val="9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pt-PT" sz="1600" b="1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noProof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(#5)</a:t>
                      </a:r>
                    </a:p>
                  </a:txBody>
                  <a:tcPr>
                    <a:solidFill>
                      <a:schemeClr val="bg2">
                        <a:lumMod val="9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pt-PT" sz="1600" b="1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(b7)</a:t>
                      </a:r>
                    </a:p>
                  </a:txBody>
                  <a:tcPr>
                    <a:solidFill>
                      <a:schemeClr val="bg2">
                        <a:lumMod val="9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pt-PT" sz="1600" b="0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bg2">
                        <a:lumMod val="90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4250" y="1856154"/>
            <a:ext cx="2328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Rockwell" panose="02060603020205020403" pitchFamily="18" charset="77"/>
              </a:rPr>
              <a:t>PENTATÔNICA</a:t>
            </a:r>
          </a:p>
        </p:txBody>
      </p:sp>
    </p:spTree>
    <p:extLst>
      <p:ext uri="{BB962C8B-B14F-4D97-AF65-F5344CB8AC3E}">
        <p14:creationId xmlns:p14="http://schemas.microsoft.com/office/powerpoint/2010/main" val="15492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chemeClr val="bg1"/>
                </a:solidFill>
                <a:latin typeface="Rockwell" panose="02060603020205020403" pitchFamily="18" charset="77"/>
              </a:rPr>
              <a:t>Principais Escalas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4665" y="1248311"/>
            <a:ext cx="823508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Pratique música conhecidas, criando frases com a:</a:t>
            </a:r>
          </a:p>
          <a:p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dirty="0">
              <a:solidFill>
                <a:srgbClr val="000000"/>
              </a:solidFill>
            </a:endParaRPr>
          </a:p>
          <a:p>
            <a:endParaRPr lang="pt-BR" sz="2000" dirty="0">
              <a:solidFill>
                <a:srgbClr val="000000"/>
              </a:solidFill>
            </a:endParaRPr>
          </a:p>
          <a:p>
            <a:endParaRPr lang="pt-BR" sz="2000" dirty="0">
              <a:solidFill>
                <a:srgbClr val="000000"/>
              </a:solidFill>
            </a:endParaRPr>
          </a:p>
          <a:p>
            <a:endParaRPr lang="pt-BR" sz="2000" dirty="0">
              <a:solidFill>
                <a:srgbClr val="000000"/>
              </a:solidFill>
            </a:endParaRPr>
          </a:p>
          <a:p>
            <a:endParaRPr lang="pt-BR" sz="2000" dirty="0">
              <a:solidFill>
                <a:srgbClr val="000000"/>
              </a:solidFill>
            </a:endParaRPr>
          </a:p>
          <a:p>
            <a:pPr marL="457200" indent="-457200">
              <a:buAutoNum type="arabicPeriod" startAt="5"/>
            </a:pPr>
            <a:endParaRPr lang="pt-BR" sz="2000" dirty="0">
              <a:solidFill>
                <a:srgbClr val="000000"/>
              </a:solidFill>
            </a:endParaRPr>
          </a:p>
          <a:p>
            <a:endParaRPr lang="pt-BR" sz="600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86933784"/>
              </p:ext>
            </p:extLst>
          </p:nvPr>
        </p:nvGraphicFramePr>
        <p:xfrm>
          <a:off x="392663" y="2620917"/>
          <a:ext cx="8346672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5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55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96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38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6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45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31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63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476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41554">
                <a:tc>
                  <a:txBody>
                    <a:bodyPr/>
                    <a:lstStyle/>
                    <a:p>
                      <a:pPr algn="ctr"/>
                      <a:r>
                        <a:rPr lang="pt-PT" sz="18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Do#</a:t>
                      </a:r>
                    </a:p>
                    <a:p>
                      <a:pPr algn="ctr"/>
                      <a:r>
                        <a:rPr lang="pt-PT" sz="18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Reb</a:t>
                      </a:r>
                    </a:p>
                  </a:txBody>
                  <a:tcPr>
                    <a:solidFill>
                      <a:schemeClr val="bg2">
                        <a:lumMod val="9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</a:t>
                      </a:r>
                      <a:endParaRPr lang="pt-PT" sz="1800" b="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</a:t>
                      </a:r>
                      <a:r>
                        <a:rPr lang="pt-PT" sz="18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</a:p>
                    <a:p>
                      <a:pPr algn="ctr"/>
                      <a:r>
                        <a:rPr lang="pt-PT" sz="18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</a:t>
                      </a:r>
                    </a:p>
                  </a:txBody>
                  <a:tcPr>
                    <a:solidFill>
                      <a:schemeClr val="bg2">
                        <a:lumMod val="9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noProof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Fá#</a:t>
                      </a:r>
                    </a:p>
                    <a:p>
                      <a:pPr algn="ctr"/>
                      <a:r>
                        <a:rPr lang="pt-PT" sz="1800" b="1" noProof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Sol#</a:t>
                      </a:r>
                    </a:p>
                    <a:p>
                      <a:pPr algn="ctr"/>
                      <a:r>
                        <a:rPr lang="pt-PT" sz="18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Láb</a:t>
                      </a:r>
                    </a:p>
                  </a:txBody>
                  <a:tcPr>
                    <a:solidFill>
                      <a:schemeClr val="bg2">
                        <a:lumMod val="9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</a:p>
                  </a:txBody>
                  <a:tcPr>
                    <a:solidFill>
                      <a:schemeClr val="bg2">
                        <a:lumMod val="9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Lá#</a:t>
                      </a:r>
                    </a:p>
                    <a:p>
                      <a:pPr algn="ctr"/>
                      <a:r>
                        <a:rPr lang="pt-PT" sz="18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>
                    <a:solidFill>
                      <a:schemeClr val="bg2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022">
                <a:tc>
                  <a:txBody>
                    <a:bodyPr/>
                    <a:lstStyle/>
                    <a:p>
                      <a:pPr algn="ctr"/>
                      <a:r>
                        <a:rPr lang="pt-PT" sz="16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(b2)</a:t>
                      </a:r>
                    </a:p>
                  </a:txBody>
                  <a:tcPr>
                    <a:solidFill>
                      <a:schemeClr val="bg2">
                        <a:lumMod val="9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t-PT" sz="1600" b="0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bg2">
                        <a:lumMod val="9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(b3)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baseline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pt-PT" sz="1600" b="0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bg2">
                        <a:lumMod val="9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pt-PT" sz="1600" b="1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(b5)</a:t>
                      </a:r>
                    </a:p>
                    <a:p>
                      <a:pPr algn="ctr"/>
                      <a:r>
                        <a:rPr lang="pt-PT" sz="1600" b="1" u="none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blue note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pt-PT" sz="1600" b="1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(#5)</a:t>
                      </a:r>
                    </a:p>
                  </a:txBody>
                  <a:tcPr>
                    <a:solidFill>
                      <a:schemeClr val="bg2">
                        <a:lumMod val="9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pt-PT" sz="1600" b="0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bg2">
                        <a:lumMod val="9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(b7)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pt-PT" sz="1600" b="0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bg2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4250" y="1856154"/>
            <a:ext cx="3325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Rockwell" panose="02060603020205020403" pitchFamily="18" charset="77"/>
              </a:rPr>
              <a:t>PENTATÔNICA</a:t>
            </a:r>
            <a:r>
              <a:rPr lang="en-US" b="1" dirty="0">
                <a:solidFill>
                  <a:srgbClr val="FF0000"/>
                </a:solidFill>
              </a:rPr>
              <a:t> BLUES</a:t>
            </a:r>
          </a:p>
        </p:txBody>
      </p:sp>
    </p:spTree>
    <p:extLst>
      <p:ext uri="{BB962C8B-B14F-4D97-AF65-F5344CB8AC3E}">
        <p14:creationId xmlns:p14="http://schemas.microsoft.com/office/powerpoint/2010/main" val="228123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chemeClr val="bg1"/>
                </a:solidFill>
                <a:latin typeface="Rockwell" panose="02060603020205020403" pitchFamily="18" charset="77"/>
              </a:rPr>
              <a:t>Principais Escalas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7308" y="1119452"/>
            <a:ext cx="823508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Pratique músicas conhecidas e divirta-se utilizando a escala:</a:t>
            </a:r>
          </a:p>
          <a:p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dirty="0">
              <a:solidFill>
                <a:srgbClr val="000000"/>
              </a:solidFill>
            </a:endParaRPr>
          </a:p>
          <a:p>
            <a:endParaRPr lang="pt-BR" sz="2000" dirty="0">
              <a:solidFill>
                <a:srgbClr val="000000"/>
              </a:solidFill>
            </a:endParaRPr>
          </a:p>
          <a:p>
            <a:endParaRPr lang="pt-BR" sz="2000" dirty="0">
              <a:solidFill>
                <a:srgbClr val="000000"/>
              </a:solidFill>
            </a:endParaRPr>
          </a:p>
          <a:p>
            <a:endParaRPr lang="pt-BR" sz="2000" dirty="0">
              <a:solidFill>
                <a:srgbClr val="000000"/>
              </a:solidFill>
            </a:endParaRPr>
          </a:p>
          <a:p>
            <a:pPr marL="457200" indent="-457200">
              <a:buAutoNum type="arabicPeriod" startAt="5"/>
            </a:pPr>
            <a:endParaRPr lang="pt-BR" sz="2000" dirty="0">
              <a:solidFill>
                <a:srgbClr val="000000"/>
              </a:solidFill>
            </a:endParaRPr>
          </a:p>
          <a:p>
            <a:endParaRPr lang="pt-BR" sz="600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95622642"/>
              </p:ext>
            </p:extLst>
          </p:nvPr>
        </p:nvGraphicFramePr>
        <p:xfrm>
          <a:off x="615461" y="2547130"/>
          <a:ext cx="7991231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5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59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59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19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92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33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17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45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731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67543">
                <a:tc>
                  <a:txBody>
                    <a:bodyPr/>
                    <a:lstStyle/>
                    <a:p>
                      <a:pPr algn="ctr"/>
                      <a:r>
                        <a:rPr lang="pt-PT" sz="18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Do#</a:t>
                      </a:r>
                    </a:p>
                    <a:p>
                      <a:pPr algn="ctr"/>
                      <a:r>
                        <a:rPr lang="pt-PT" sz="18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</a:t>
                      </a:r>
                      <a:endParaRPr lang="pt-PT" sz="1800" b="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</a:t>
                      </a:r>
                      <a:r>
                        <a:rPr lang="pt-PT" sz="18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</a:p>
                    <a:p>
                      <a:pPr algn="ctr"/>
                      <a:r>
                        <a:rPr lang="pt-PT" sz="18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Mib</a:t>
                      </a:r>
                    </a:p>
                  </a:txBody>
                  <a:tcPr>
                    <a:solidFill>
                      <a:schemeClr val="bg2">
                        <a:lumMod val="9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Fá#</a:t>
                      </a:r>
                    </a:p>
                    <a:p>
                      <a:pPr algn="ctr"/>
                      <a:r>
                        <a:rPr lang="pt-PT" sz="18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Solb</a:t>
                      </a:r>
                    </a:p>
                  </a:txBody>
                  <a:tcPr>
                    <a:solidFill>
                      <a:schemeClr val="bg2">
                        <a:lumMod val="9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Sol#</a:t>
                      </a:r>
                    </a:p>
                    <a:p>
                      <a:pPr algn="ctr"/>
                      <a:r>
                        <a:rPr lang="pt-PT" sz="18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</a:p>
                  </a:txBody>
                  <a:tcPr>
                    <a:solidFill>
                      <a:schemeClr val="bg2">
                        <a:lumMod val="9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Lá#</a:t>
                      </a:r>
                    </a:p>
                    <a:p>
                      <a:pPr algn="ctr"/>
                      <a:r>
                        <a:rPr lang="pt-PT" sz="18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Sib</a:t>
                      </a:r>
                    </a:p>
                  </a:txBody>
                  <a:tcPr>
                    <a:solidFill>
                      <a:schemeClr val="bg2">
                        <a:lumMod val="9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022">
                <a:tc>
                  <a:txBody>
                    <a:bodyPr/>
                    <a:lstStyle/>
                    <a:p>
                      <a:pPr algn="ctr"/>
                      <a:r>
                        <a:rPr lang="pt-PT" sz="16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(b2)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t-PT" sz="1600" b="0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bg2">
                        <a:lumMod val="9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(b3)</a:t>
                      </a:r>
                    </a:p>
                  </a:txBody>
                  <a:tcPr>
                    <a:solidFill>
                      <a:schemeClr val="bg2">
                        <a:lumMod val="9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baseline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pt-PT" sz="1600" b="0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pt-PT" sz="1600" b="0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(b5)</a:t>
                      </a:r>
                    </a:p>
                    <a:p>
                      <a:pPr algn="ctr"/>
                      <a:endParaRPr lang="pt-PT" sz="1600" b="0" u="none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pt-PT" sz="1600" b="0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(#5)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pt-PT" sz="1600" b="0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bg2">
                        <a:lumMod val="9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(b7)</a:t>
                      </a:r>
                    </a:p>
                  </a:txBody>
                  <a:tcPr>
                    <a:solidFill>
                      <a:schemeClr val="bg2">
                        <a:lumMod val="9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pt-PT" sz="1600" b="0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4250" y="1856154"/>
            <a:ext cx="3325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Rockwell" panose="02060603020205020403" pitchFamily="18" charset="77"/>
              </a:rPr>
              <a:t>ÁRABE</a:t>
            </a:r>
          </a:p>
        </p:txBody>
      </p:sp>
    </p:spTree>
    <p:extLst>
      <p:ext uri="{BB962C8B-B14F-4D97-AF65-F5344CB8AC3E}">
        <p14:creationId xmlns:p14="http://schemas.microsoft.com/office/powerpoint/2010/main" val="351408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57519" y="556043"/>
            <a:ext cx="4109789" cy="12121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MÓDULO 3</a:t>
            </a:r>
          </a:p>
        </p:txBody>
      </p:sp>
      <p:sp>
        <p:nvSpPr>
          <p:cNvPr id="7" name="Rectangle 6"/>
          <p:cNvSpPr/>
          <p:nvPr/>
        </p:nvSpPr>
        <p:spPr>
          <a:xfrm>
            <a:off x="141276" y="2571750"/>
            <a:ext cx="5311832" cy="25858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300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Harmonia funcional aplicada ao canto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300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Arranjos Vocais</a:t>
            </a:r>
          </a:p>
        </p:txBody>
      </p:sp>
      <p:pic>
        <p:nvPicPr>
          <p:cNvPr id="3" name="Imagem 2" descr="Microfone visto de perto&#10;&#10;Descrição gerada automaticamente com confiança média">
            <a:extLst>
              <a:ext uri="{FF2B5EF4-FFF2-40B4-BE49-F238E27FC236}">
                <a16:creationId xmlns:a16="http://schemas.microsoft.com/office/drawing/2014/main" id="{8CDDAA49-4655-99AD-EB7A-CF696BBE5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0710" r="21570" b="-2"/>
          <a:stretch/>
        </p:blipFill>
        <p:spPr>
          <a:xfrm>
            <a:off x="5453109" y="10"/>
            <a:ext cx="3690890" cy="51434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51478" y="0"/>
            <a:ext cx="92522" cy="5143500"/>
            <a:chOff x="12068638" y="0"/>
            <a:chExt cx="123362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9306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132150-26C0-F565-2488-57D0F0A57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C07CBA-E2DC-D0C9-E977-507F35C4DF9A}"/>
              </a:ext>
            </a:extLst>
          </p:cNvPr>
          <p:cNvSpPr/>
          <p:nvPr/>
        </p:nvSpPr>
        <p:spPr>
          <a:xfrm>
            <a:off x="657519" y="556043"/>
            <a:ext cx="4109789" cy="12121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MÓDULO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259F8E-8866-B102-AD03-A738E660D62D}"/>
              </a:ext>
            </a:extLst>
          </p:cNvPr>
          <p:cNvSpPr/>
          <p:nvPr/>
        </p:nvSpPr>
        <p:spPr>
          <a:xfrm>
            <a:off x="141276" y="2571750"/>
            <a:ext cx="5311832" cy="25858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300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Universo da Música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Funcionalidade</a:t>
            </a:r>
            <a:r>
              <a:rPr lang="pt-BR" sz="2300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Melódica</a:t>
            </a:r>
          </a:p>
        </p:txBody>
      </p:sp>
      <p:pic>
        <p:nvPicPr>
          <p:cNvPr id="3" name="Imagem 2" descr="Microfone visto de perto&#10;&#10;Descrição gerada automaticamente com confiança média">
            <a:extLst>
              <a:ext uri="{FF2B5EF4-FFF2-40B4-BE49-F238E27FC236}">
                <a16:creationId xmlns:a16="http://schemas.microsoft.com/office/drawing/2014/main" id="{5154D390-2F05-7402-1481-F20C099F1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0710" r="21570" b="-2"/>
          <a:stretch/>
        </p:blipFill>
        <p:spPr>
          <a:xfrm>
            <a:off x="5453109" y="10"/>
            <a:ext cx="3690890" cy="51434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75DFEAA-7530-D744-1710-E373C1EF0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51478" y="0"/>
            <a:ext cx="92522" cy="5143500"/>
            <a:chOff x="12068638" y="0"/>
            <a:chExt cx="123362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FE6D6A7-D202-738B-067C-589340AEE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FF8D3B2-89A9-DDF0-746E-2B2DB6089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6508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25" y="66026"/>
            <a:ext cx="7886700" cy="99417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CAMPO HARMÔNICO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470222"/>
              </p:ext>
            </p:extLst>
          </p:nvPr>
        </p:nvGraphicFramePr>
        <p:xfrm>
          <a:off x="1001178" y="3314952"/>
          <a:ext cx="7245047" cy="101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0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22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03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13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85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0765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TRIADE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  <a:r>
                        <a:rPr lang="en-US" baseline="30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326"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/>
                        <a:t>TETRACORD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  <a:r>
                        <a:rPr lang="en-US" b="1" baseline="30000" dirty="0"/>
                        <a:t>7maj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Dm</a:t>
                      </a:r>
                      <a:r>
                        <a:rPr lang="en-US" b="1" baseline="30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Em</a:t>
                      </a:r>
                      <a:r>
                        <a:rPr lang="en-US" b="1" baseline="30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F</a:t>
                      </a:r>
                      <a:r>
                        <a:rPr lang="en-US" b="1" baseline="30000" dirty="0"/>
                        <a:t>7maj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G</a:t>
                      </a:r>
                      <a:r>
                        <a:rPr lang="en-US" b="1" baseline="30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Am</a:t>
                      </a:r>
                      <a:r>
                        <a:rPr lang="en-US" b="1" baseline="30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  <a:r>
                        <a:rPr lang="en-US" b="1" baseline="30000" dirty="0"/>
                        <a:t>dim7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0F9E9A5-D268-8B28-4B97-B5E54C97B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647144"/>
              </p:ext>
            </p:extLst>
          </p:nvPr>
        </p:nvGraphicFramePr>
        <p:xfrm>
          <a:off x="825578" y="1060198"/>
          <a:ext cx="7664964" cy="1842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874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67543"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Dó#</a:t>
                      </a:r>
                    </a:p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</a:t>
                      </a:r>
                      <a:endParaRPr lang="pt-PT" sz="1500" b="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</a:t>
                      </a:r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</a:p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Fá#</a:t>
                      </a:r>
                    </a:p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Sol#</a:t>
                      </a:r>
                    </a:p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Lá#</a:t>
                      </a:r>
                    </a:p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022"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(b2)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t-PT" sz="1500" b="0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(b3)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baseline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pt-PT" sz="1500" b="0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pt-PT" sz="1500" b="0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(b5)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pt-PT" sz="1500" b="0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(#5)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pt-PT" sz="1500" b="0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(b7)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pt-PT" sz="1500" b="0" baseline="300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accent1">
                        <a:alpha val="9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543"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500" b="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</a:t>
                      </a:r>
                      <a:endParaRPr lang="pt-PT" sz="1500" b="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500" b="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500" b="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500" b="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500" b="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500" b="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500" b="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500" b="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500" b="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500" b="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857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Rockwell" panose="02060603020205020403" pitchFamily="18" charset="77"/>
              </a:rPr>
              <a:t>CAMPO HARMÔNICO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957832"/>
              </p:ext>
            </p:extLst>
          </p:nvPr>
        </p:nvGraphicFramePr>
        <p:xfrm>
          <a:off x="547077" y="1366787"/>
          <a:ext cx="7753047" cy="837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6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6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0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60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60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60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60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608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608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07171">
                <a:tc>
                  <a:txBody>
                    <a:bodyPr/>
                    <a:lstStyle/>
                    <a:p>
                      <a:pPr algn="ctr"/>
                      <a:r>
                        <a:rPr lang="pt-PT" sz="1800" b="1" noProof="0" dirty="0">
                          <a:solidFill>
                            <a:schemeClr val="bg1"/>
                          </a:solidFill>
                        </a:rPr>
                        <a:t>Dó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8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noProof="0" dirty="0">
                          <a:solidFill>
                            <a:schemeClr val="bg1"/>
                          </a:solidFill>
                        </a:rPr>
                        <a:t>Ré</a:t>
                      </a:r>
                      <a:endParaRPr lang="pt-PT" sz="18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8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noProof="0" dirty="0">
                          <a:solidFill>
                            <a:schemeClr val="bg1"/>
                          </a:solidFill>
                        </a:rPr>
                        <a:t>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noProof="0" dirty="0">
                          <a:solidFill>
                            <a:schemeClr val="bg1"/>
                          </a:solidFill>
                        </a:rPr>
                        <a:t>Fá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8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noProof="0" dirty="0">
                          <a:solidFill>
                            <a:schemeClr val="bg1"/>
                          </a:solidFill>
                        </a:rPr>
                        <a:t>Sol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8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noProof="0" dirty="0">
                          <a:solidFill>
                            <a:schemeClr val="bg1"/>
                          </a:solidFill>
                        </a:rPr>
                        <a:t>Lá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8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noProof="0" dirty="0">
                          <a:solidFill>
                            <a:schemeClr val="bg1"/>
                          </a:solidFill>
                        </a:rPr>
                        <a:t>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227">
                <a:tc>
                  <a:txBody>
                    <a:bodyPr/>
                    <a:lstStyle/>
                    <a:p>
                      <a:pPr algn="ctr"/>
                      <a:r>
                        <a:rPr lang="pt-PT" sz="1800" b="0" noProof="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8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noProof="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8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noProof="0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noProof="0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8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noProof="0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8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noProof="0" dirty="0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8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noProof="0" dirty="0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767652"/>
              </p:ext>
            </p:extLst>
          </p:nvPr>
        </p:nvGraphicFramePr>
        <p:xfrm>
          <a:off x="349135" y="2561346"/>
          <a:ext cx="8503920" cy="1951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5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5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24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44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46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96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Dm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Em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  <a:r>
                        <a:rPr lang="en-US" baseline="30000" dirty="0"/>
                        <a:t>0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642">
                <a:tc>
                  <a:txBody>
                    <a:bodyPr/>
                    <a:lstStyle/>
                    <a:p>
                      <a:pPr algn="ctr"/>
                      <a:r>
                        <a:rPr lang="pt-BR" sz="15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 mi sol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 fá lá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 sol 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 lá dó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 si</a:t>
                      </a:r>
                      <a:r>
                        <a:rPr lang="pt-BR" sz="15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ré</a:t>
                      </a:r>
                      <a:endParaRPr lang="pt-BR" sz="15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 dó 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 ré fá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</a:t>
                      </a:r>
                      <a:r>
                        <a:rPr lang="en-US" b="1" baseline="30000" dirty="0">
                          <a:solidFill>
                            <a:schemeClr val="bg1"/>
                          </a:solidFill>
                        </a:rPr>
                        <a:t>7maj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Dm</a:t>
                      </a:r>
                      <a:r>
                        <a:rPr lang="en-US" b="1" baseline="3000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Em</a:t>
                      </a:r>
                      <a:r>
                        <a:rPr lang="en-US" b="1" baseline="3000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F</a:t>
                      </a:r>
                      <a:r>
                        <a:rPr lang="en-US" b="1" baseline="30000" dirty="0">
                          <a:solidFill>
                            <a:schemeClr val="bg1"/>
                          </a:solidFill>
                        </a:rPr>
                        <a:t>7maj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G</a:t>
                      </a:r>
                      <a:r>
                        <a:rPr lang="en-US" b="1" baseline="3000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Am</a:t>
                      </a:r>
                      <a:r>
                        <a:rPr lang="en-US" b="1" baseline="3000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B</a:t>
                      </a:r>
                      <a:r>
                        <a:rPr lang="en-US" b="1" baseline="30000" dirty="0">
                          <a:solidFill>
                            <a:schemeClr val="bg1"/>
                          </a:solidFill>
                        </a:rPr>
                        <a:t>dim7</a:t>
                      </a:r>
                    </a:p>
                    <a:p>
                      <a:pPr algn="ctr"/>
                      <a:endParaRPr lang="en-US" b="1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pt-BR" sz="15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 mi sol 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 fá lá dó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 sol si ré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 lá dó 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 si</a:t>
                      </a:r>
                      <a:r>
                        <a:rPr lang="pt-BR" sz="15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5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</a:t>
                      </a:r>
                      <a:r>
                        <a:rPr lang="pt-BR" sz="15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fá</a:t>
                      </a:r>
                      <a:endParaRPr lang="pt-BR" sz="15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 dó mi sol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 </a:t>
                      </a:r>
                      <a:r>
                        <a:rPr lang="pt-BR" sz="15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</a:t>
                      </a:r>
                      <a:r>
                        <a:rPr lang="pt-BR" sz="15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fá lá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5679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Rockwell" panose="02060603020205020403" pitchFamily="18" charset="77"/>
              </a:rPr>
              <a:t>INVERSÕES HARMÔNICAS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772942"/>
              </p:ext>
            </p:extLst>
          </p:nvPr>
        </p:nvGraphicFramePr>
        <p:xfrm>
          <a:off x="547077" y="1453415"/>
          <a:ext cx="7753047" cy="818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6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6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0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60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60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60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60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608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608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97811">
                <a:tc>
                  <a:txBody>
                    <a:bodyPr/>
                    <a:lstStyle/>
                    <a:p>
                      <a:pPr algn="ctr"/>
                      <a:r>
                        <a:rPr lang="pt-PT" sz="1800" b="1" noProof="0" dirty="0">
                          <a:solidFill>
                            <a:schemeClr val="bg1"/>
                          </a:solidFill>
                        </a:rPr>
                        <a:t>Dó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8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noProof="0" dirty="0">
                          <a:solidFill>
                            <a:schemeClr val="bg1"/>
                          </a:solidFill>
                        </a:rPr>
                        <a:t>Ré</a:t>
                      </a:r>
                      <a:endParaRPr lang="pt-PT" sz="18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8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noProof="0" dirty="0">
                          <a:solidFill>
                            <a:schemeClr val="bg1"/>
                          </a:solidFill>
                        </a:rPr>
                        <a:t>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noProof="0" dirty="0">
                          <a:solidFill>
                            <a:schemeClr val="bg1"/>
                          </a:solidFill>
                        </a:rPr>
                        <a:t>Fá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8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noProof="0" dirty="0">
                          <a:solidFill>
                            <a:schemeClr val="bg1"/>
                          </a:solidFill>
                        </a:rPr>
                        <a:t>Sol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8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noProof="0" dirty="0">
                          <a:solidFill>
                            <a:schemeClr val="bg1"/>
                          </a:solidFill>
                        </a:rPr>
                        <a:t>Lá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8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noProof="0" dirty="0">
                          <a:solidFill>
                            <a:schemeClr val="bg1"/>
                          </a:solidFill>
                        </a:rPr>
                        <a:t>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336">
                <a:tc>
                  <a:txBody>
                    <a:bodyPr/>
                    <a:lstStyle/>
                    <a:p>
                      <a:pPr algn="ctr"/>
                      <a:r>
                        <a:rPr lang="pt-PT" sz="1800" b="0" noProof="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8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noProof="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8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noProof="0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noProof="0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8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noProof="0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8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noProof="0" dirty="0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8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noProof="0" dirty="0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669202"/>
              </p:ext>
            </p:extLst>
          </p:nvPr>
        </p:nvGraphicFramePr>
        <p:xfrm>
          <a:off x="547080" y="2598821"/>
          <a:ext cx="8139718" cy="1886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2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1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48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41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51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64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  <a:r>
                        <a:rPr lang="en-US" baseline="30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364">
                <a:tc>
                  <a:txBody>
                    <a:bodyPr/>
                    <a:lstStyle/>
                    <a:p>
                      <a:pPr algn="ctr"/>
                      <a:r>
                        <a:rPr lang="pt-BR" sz="16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 mi sol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 fá lá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 sol 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 lá dó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 si</a:t>
                      </a:r>
                      <a:r>
                        <a:rPr lang="pt-BR" sz="16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ré</a:t>
                      </a:r>
                      <a:endParaRPr lang="pt-BR" sz="16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 dó 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 ré fá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364">
                <a:tc>
                  <a:txBody>
                    <a:bodyPr/>
                    <a:lstStyle/>
                    <a:p>
                      <a:pPr algn="ctr"/>
                      <a:r>
                        <a:rPr lang="pt-BR" sz="16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</a:t>
                      </a:r>
                      <a:r>
                        <a:rPr lang="pt-BR" sz="16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sol </a:t>
                      </a:r>
                      <a:r>
                        <a:rPr lang="pt-BR" sz="16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 lá ré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 si mi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 dó fá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 ré sol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 mi lá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 fá 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364">
                <a:tc>
                  <a:txBody>
                    <a:bodyPr/>
                    <a:lstStyle/>
                    <a:p>
                      <a:pPr algn="ctr"/>
                      <a:r>
                        <a:rPr lang="pt-BR" sz="16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 dó 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 ré fá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 mi sol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 fá lá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</a:t>
                      </a:r>
                      <a:r>
                        <a:rPr lang="pt-BR" sz="16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sol si</a:t>
                      </a:r>
                      <a:endParaRPr lang="pt-BR" sz="16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 lá dó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 si ré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108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589" y="199361"/>
            <a:ext cx="7886700" cy="994172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Rockwell" panose="02060603020205020403" pitchFamily="18" charset="77"/>
              </a:rPr>
              <a:t>INVERSÕES HARMÔNICAS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338918"/>
              </p:ext>
            </p:extLst>
          </p:nvPr>
        </p:nvGraphicFramePr>
        <p:xfrm>
          <a:off x="670063" y="1373101"/>
          <a:ext cx="7753047" cy="866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6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6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0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60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60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60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60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608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608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21212">
                <a:tc>
                  <a:txBody>
                    <a:bodyPr/>
                    <a:lstStyle/>
                    <a:p>
                      <a:pPr algn="ctr"/>
                      <a:r>
                        <a:rPr lang="pt-PT" sz="1800" b="1" noProof="0" dirty="0">
                          <a:solidFill>
                            <a:schemeClr val="bg1"/>
                          </a:solidFill>
                        </a:rPr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8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noProof="0" dirty="0">
                          <a:solidFill>
                            <a:schemeClr val="bg1"/>
                          </a:solidFill>
                        </a:rPr>
                        <a:t>Ré</a:t>
                      </a:r>
                      <a:endParaRPr lang="pt-PT" sz="18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8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noProof="0" dirty="0">
                          <a:solidFill>
                            <a:schemeClr val="bg1"/>
                          </a:solidFill>
                        </a:rPr>
                        <a:t>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noProof="0" dirty="0">
                          <a:solidFill>
                            <a:schemeClr val="bg1"/>
                          </a:solidFill>
                        </a:rPr>
                        <a:t>Fá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8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noProof="0" dirty="0">
                          <a:solidFill>
                            <a:schemeClr val="bg1"/>
                          </a:solidFill>
                        </a:rPr>
                        <a:t>Sol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8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noProof="0" dirty="0">
                          <a:solidFill>
                            <a:schemeClr val="bg1"/>
                          </a:solidFill>
                        </a:rPr>
                        <a:t>Lá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8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noProof="0" dirty="0">
                          <a:solidFill>
                            <a:schemeClr val="bg1"/>
                          </a:solidFill>
                        </a:rPr>
                        <a:t>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062">
                <a:tc>
                  <a:txBody>
                    <a:bodyPr/>
                    <a:lstStyle/>
                    <a:p>
                      <a:pPr algn="ctr"/>
                      <a:r>
                        <a:rPr lang="pt-PT" sz="1800" b="0" noProof="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8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noProof="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8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noProof="0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noProof="0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8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noProof="0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8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noProof="0" dirty="0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8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noProof="0" dirty="0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105275"/>
              </p:ext>
            </p:extLst>
          </p:nvPr>
        </p:nvGraphicFramePr>
        <p:xfrm>
          <a:off x="547080" y="2571750"/>
          <a:ext cx="8139718" cy="1799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2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1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48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41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51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366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</a:t>
                      </a:r>
                      <a:r>
                        <a:rPr lang="en-US" sz="1400" b="1" baseline="30000" dirty="0">
                          <a:solidFill>
                            <a:schemeClr val="bg1"/>
                          </a:solidFill>
                        </a:rPr>
                        <a:t>7maj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Dm</a:t>
                      </a:r>
                      <a:r>
                        <a:rPr lang="en-US" sz="1400" b="1" baseline="3000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Em</a:t>
                      </a:r>
                      <a:r>
                        <a:rPr lang="en-US" sz="1400" b="1" baseline="3000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F</a:t>
                      </a:r>
                      <a:r>
                        <a:rPr lang="en-US" sz="1400" b="1" baseline="30000" dirty="0">
                          <a:solidFill>
                            <a:schemeClr val="bg1"/>
                          </a:solidFill>
                        </a:rPr>
                        <a:t>7maj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G</a:t>
                      </a:r>
                      <a:r>
                        <a:rPr lang="en-US" sz="1400" b="1" baseline="3000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Am</a:t>
                      </a:r>
                      <a:r>
                        <a:rPr lang="en-US" sz="1400" b="1" baseline="3000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B</a:t>
                      </a:r>
                      <a:r>
                        <a:rPr lang="en-US" sz="1400" b="1" baseline="30000" dirty="0">
                          <a:solidFill>
                            <a:schemeClr val="bg1"/>
                          </a:solidFill>
                        </a:rPr>
                        <a:t>dim7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087"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 mi sol 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 fá lá dó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 sol si ré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 lá dó 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 si</a:t>
                      </a:r>
                      <a:r>
                        <a:rPr lang="pt-BR" sz="14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ré fá</a:t>
                      </a:r>
                      <a:endParaRPr lang="pt-BR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 dó mi sol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 ré fá lá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087"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</a:t>
                      </a:r>
                      <a:r>
                        <a:rPr lang="pt-BR" sz="14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sol si </a:t>
                      </a:r>
                      <a:r>
                        <a:rPr lang="pt-BR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 lá dó ré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 si ré mi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 dó mi fá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 ré fá sol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 mi sol lá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 fá lá 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087"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 si dó 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 dó ré fá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 ré mi sol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 mi fá lá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</a:t>
                      </a:r>
                      <a:r>
                        <a:rPr lang="pt-BR" sz="14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fá sol si</a:t>
                      </a:r>
                      <a:endParaRPr lang="pt-BR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 sol lá dó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 lá si ré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7849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727" y="82956"/>
            <a:ext cx="7886700" cy="994172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Rockwell" panose="02060603020205020403" pitchFamily="18" charset="77"/>
              </a:rPr>
              <a:t>CONDUÇÃO DE  VOZES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559410"/>
              </p:ext>
            </p:extLst>
          </p:nvPr>
        </p:nvGraphicFramePr>
        <p:xfrm>
          <a:off x="563218" y="866503"/>
          <a:ext cx="8128000" cy="773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6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6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0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60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60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60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60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608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210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6046">
                <a:tc>
                  <a:txBody>
                    <a:bodyPr/>
                    <a:lstStyle/>
                    <a:p>
                      <a:pPr algn="ctr"/>
                      <a:r>
                        <a:rPr lang="pt-PT" sz="1800" b="1" noProof="0" dirty="0">
                          <a:solidFill>
                            <a:schemeClr val="bg1"/>
                          </a:solidFill>
                        </a:rPr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8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noProof="0" dirty="0">
                          <a:solidFill>
                            <a:schemeClr val="bg1"/>
                          </a:solidFill>
                        </a:rPr>
                        <a:t>Ré</a:t>
                      </a:r>
                      <a:endParaRPr lang="pt-PT" sz="18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8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noProof="0" dirty="0">
                          <a:solidFill>
                            <a:schemeClr val="bg1"/>
                          </a:solidFill>
                        </a:rPr>
                        <a:t>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noProof="0" dirty="0">
                          <a:solidFill>
                            <a:schemeClr val="bg1"/>
                          </a:solidFill>
                        </a:rPr>
                        <a:t>Fá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8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noProof="0" dirty="0">
                          <a:solidFill>
                            <a:schemeClr val="bg1"/>
                          </a:solidFill>
                        </a:rPr>
                        <a:t>Sol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8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noProof="0" dirty="0">
                          <a:solidFill>
                            <a:schemeClr val="bg1"/>
                          </a:solidFill>
                        </a:rPr>
                        <a:t>Lá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8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noProof="0" dirty="0">
                          <a:solidFill>
                            <a:schemeClr val="bg1"/>
                          </a:solidFill>
                        </a:rPr>
                        <a:t>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339">
                <a:tc>
                  <a:txBody>
                    <a:bodyPr/>
                    <a:lstStyle/>
                    <a:p>
                      <a:pPr algn="ctr"/>
                      <a:r>
                        <a:rPr lang="pt-PT" sz="1800" b="0" noProof="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8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noProof="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8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noProof="0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noProof="0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8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noProof="0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8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noProof="0" dirty="0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8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noProof="0" dirty="0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352814"/>
              </p:ext>
            </p:extLst>
          </p:nvPr>
        </p:nvGraphicFramePr>
        <p:xfrm>
          <a:off x="547080" y="1895231"/>
          <a:ext cx="8139718" cy="918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2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1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48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41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51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C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</a:rPr>
                        <a:t>7maj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Dm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Em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F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</a:rPr>
                        <a:t>7maj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G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Am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B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</a:rPr>
                        <a:t>dim7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308"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 mi sol 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 fá lá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 sol si ré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 lá dó 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 si</a:t>
                      </a:r>
                      <a:r>
                        <a:rPr lang="pt-BR" sz="14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ré fá</a:t>
                      </a:r>
                      <a:endParaRPr lang="pt-BR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 do mi sol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 ré fá lá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2940538"/>
            <a:ext cx="67896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Imaginemos  a seguinte cadência harmônica:</a:t>
            </a:r>
          </a:p>
          <a:p>
            <a:endParaRPr lang="pt-PT" sz="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7maj    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    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7maj    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en-US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endParaRPr lang="en-US" b="1" baseline="30000" dirty="0">
              <a:solidFill>
                <a:srgbClr val="000000"/>
              </a:solidFill>
            </a:endParaRPr>
          </a:p>
          <a:p>
            <a:endParaRPr lang="en-US" b="1" baseline="30000" dirty="0">
              <a:solidFill>
                <a:srgbClr val="000000"/>
              </a:solidFill>
            </a:endParaRPr>
          </a:p>
          <a:p>
            <a:endParaRPr lang="en-US" b="1" baseline="30000" dirty="0">
              <a:solidFill>
                <a:srgbClr val="000000"/>
              </a:solidFill>
            </a:endParaRPr>
          </a:p>
          <a:p>
            <a:endParaRPr lang="en-US" b="1" baseline="30000" dirty="0"/>
          </a:p>
          <a:p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1" y="4215081"/>
            <a:ext cx="728472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Condução de voz significa: optar sempre pela inversão mais próxima.</a:t>
            </a:r>
          </a:p>
          <a:p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harmonias vocais, devemos sempre evitar os saltos.</a:t>
            </a:r>
          </a:p>
        </p:txBody>
      </p:sp>
    </p:spTree>
    <p:extLst>
      <p:ext uri="{BB962C8B-B14F-4D97-AF65-F5344CB8AC3E}">
        <p14:creationId xmlns:p14="http://schemas.microsoft.com/office/powerpoint/2010/main" val="337911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Rockwell" panose="02060603020205020403" pitchFamily="18" charset="77"/>
              </a:rPr>
              <a:t>HARMONIZANDO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001805"/>
              </p:ext>
            </p:extLst>
          </p:nvPr>
        </p:nvGraphicFramePr>
        <p:xfrm>
          <a:off x="536028" y="1084385"/>
          <a:ext cx="8150770" cy="986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2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1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48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41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51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63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7maj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7maj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dim7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308">
                <a:tc>
                  <a:txBody>
                    <a:bodyPr/>
                    <a:lstStyle/>
                    <a:p>
                      <a:pPr algn="ctr"/>
                      <a:r>
                        <a:rPr lang="pt-BR" sz="15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 mi sol 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 fá lá dó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 sol si ré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 lá dó 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 si</a:t>
                      </a:r>
                      <a:r>
                        <a:rPr lang="pt-BR" sz="15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ré fá</a:t>
                      </a:r>
                      <a:endParaRPr lang="pt-BR" sz="15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 dó mi sol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 ré fá lá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823209"/>
              </p:ext>
            </p:extLst>
          </p:nvPr>
        </p:nvGraphicFramePr>
        <p:xfrm>
          <a:off x="1744920" y="2702119"/>
          <a:ext cx="5158154" cy="18542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88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3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b="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7maj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  <a:r>
                        <a:rPr lang="en-US" b="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b="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r>
                        <a:rPr lang="en-US" b="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b="0" baseline="30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7maj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b="0" baseline="30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r>
                        <a:rPr lang="en-US" b="0" baseline="30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  <a:r>
                        <a:rPr lang="en-US" b="0" baseline="30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C/E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r>
                        <a:rPr lang="en-US" b="1" baseline="30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b="1" baseline="30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dim7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b="1" baseline="30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b="1" baseline="30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7maj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6813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918" y="171368"/>
            <a:ext cx="7886700" cy="994172"/>
          </a:xfrm>
        </p:spPr>
        <p:txBody>
          <a:bodyPr/>
          <a:lstStyle/>
          <a:p>
            <a:r>
              <a:rPr lang="pt-PT" b="1" dirty="0">
                <a:solidFill>
                  <a:schemeClr val="bg1"/>
                </a:solidFill>
                <a:latin typeface="Rockwell" panose="02060603020205020403" pitchFamily="18" charset="77"/>
              </a:rPr>
              <a:t>HARMONIA VOCAL PEDAL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553145"/>
              </p:ext>
            </p:extLst>
          </p:nvPr>
        </p:nvGraphicFramePr>
        <p:xfrm>
          <a:off x="219807" y="2471665"/>
          <a:ext cx="870438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6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5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0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6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39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3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74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90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800" b="1" baseline="30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1800" b="1" baseline="30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Fm</a:t>
                      </a:r>
                      <a:endParaRPr lang="en-US" sz="1800" b="1" baseline="30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800" b="1" baseline="30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1800" b="1" baseline="30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800" b="1" baseline="30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800" b="1" baseline="30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773">
                <a:tc>
                  <a:txBody>
                    <a:bodyPr/>
                    <a:lstStyle/>
                    <a:p>
                      <a:pPr algn="ctr"/>
                      <a:r>
                        <a:rPr lang="pt-BR" sz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 </a:t>
                      </a:r>
                    </a:p>
                    <a:p>
                      <a:pPr algn="ctr"/>
                      <a:endParaRPr lang="pt-BR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 Sol Dó </a:t>
                      </a:r>
                    </a:p>
                    <a:p>
                      <a:pPr algn="ctr"/>
                      <a:endParaRPr lang="pt-BR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t-BR" sz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 Sol Sib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</a:t>
                      </a:r>
                    </a:p>
                    <a:p>
                      <a:pPr algn="ctr"/>
                      <a:endParaRPr lang="pt-BR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 Fá Lá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</a:t>
                      </a:r>
                    </a:p>
                    <a:p>
                      <a:pPr algn="ctr"/>
                      <a:endParaRPr lang="pt-BR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 Fá Láb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t-BR" sz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</a:t>
                      </a:r>
                      <a:r>
                        <a:rPr lang="pt-BR" sz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 Sol</a:t>
                      </a:r>
                      <a:endParaRPr lang="pt-BR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t-BR" sz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 Mib Solb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</a:t>
                      </a:r>
                    </a:p>
                    <a:p>
                      <a:pPr algn="ctr"/>
                      <a:endParaRPr lang="pt-BR" sz="1200" baseline="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 </a:t>
                      </a:r>
                      <a:r>
                        <a:rPr lang="pt-BR" sz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Ré Fá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</a:t>
                      </a:r>
                    </a:p>
                    <a:p>
                      <a:pPr algn="ctr"/>
                      <a:endParaRPr lang="pt-BR" sz="1200" baseline="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 </a:t>
                      </a:r>
                      <a:r>
                        <a:rPr lang="pt-BR" sz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 Lá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pt-BR" sz="1200" baseline="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 </a:t>
                      </a:r>
                      <a:r>
                        <a:rPr lang="pt-BR" sz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 Sol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3C3BB49E-F68C-7230-A641-353E842AA768}"/>
              </a:ext>
            </a:extLst>
          </p:cNvPr>
          <p:cNvSpPr txBox="1"/>
          <p:nvPr/>
        </p:nvSpPr>
        <p:spPr>
          <a:xfrm>
            <a:off x="219807" y="1845425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 exemplo simples:</a:t>
            </a:r>
          </a:p>
        </p:txBody>
      </p:sp>
    </p:spTree>
    <p:extLst>
      <p:ext uri="{BB962C8B-B14F-4D97-AF65-F5344CB8AC3E}">
        <p14:creationId xmlns:p14="http://schemas.microsoft.com/office/powerpoint/2010/main" val="37592328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0C12B5-11E5-31DF-36C1-9E9F2E953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B0502-7419-E650-2723-16FF8244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918" y="171368"/>
            <a:ext cx="7886700" cy="994172"/>
          </a:xfrm>
        </p:spPr>
        <p:txBody>
          <a:bodyPr/>
          <a:lstStyle/>
          <a:p>
            <a:r>
              <a:rPr lang="pt-PT" b="1" dirty="0">
                <a:solidFill>
                  <a:schemeClr val="bg1"/>
                </a:solidFill>
                <a:latin typeface="Rockwell" panose="02060603020205020403" pitchFamily="18" charset="77"/>
              </a:rPr>
              <a:t>HARMONIA VOCAL PEDAL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5C9963A-2866-3273-64C5-D99270381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572859"/>
              </p:ext>
            </p:extLst>
          </p:nvPr>
        </p:nvGraphicFramePr>
        <p:xfrm>
          <a:off x="234851" y="2400788"/>
          <a:ext cx="8674298" cy="341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5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4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17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19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600" baseline="30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Bb</a:t>
                      </a:r>
                      <a:r>
                        <a:rPr lang="en-US" sz="1600" baseline="30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  <a:r>
                        <a:rPr lang="en-US" sz="1600" baseline="30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</a:t>
                      </a:r>
                      <a:r>
                        <a:rPr lang="en-US" sz="1600" baseline="30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maj7(b5)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600" baseline="30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sus4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600" baseline="30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6/9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58B899E9-86A5-31AC-AAF6-7C80329738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289295"/>
              </p:ext>
            </p:extLst>
          </p:nvPr>
        </p:nvGraphicFramePr>
        <p:xfrm>
          <a:off x="234851" y="2742712"/>
          <a:ext cx="867429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5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4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17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7744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30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6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     ?      ?      ?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30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     ?      ?      ?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30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     ?      ?      ?</a:t>
                      </a:r>
                    </a:p>
                    <a:p>
                      <a:pPr algn="ctr"/>
                      <a:endParaRPr lang="en-US" sz="1600" baseline="30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30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     ?      ?      ?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30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     ?      ?      ?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30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     ?      ?      ?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D7ACA40D-9714-1360-5785-13A95D804689}"/>
              </a:ext>
            </a:extLst>
          </p:cNvPr>
          <p:cNvSpPr txBox="1"/>
          <p:nvPr/>
        </p:nvSpPr>
        <p:spPr>
          <a:xfrm>
            <a:off x="128367" y="1906544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 muito complicado?</a:t>
            </a:r>
          </a:p>
        </p:txBody>
      </p:sp>
    </p:spTree>
    <p:extLst>
      <p:ext uri="{BB962C8B-B14F-4D97-AF65-F5344CB8AC3E}">
        <p14:creationId xmlns:p14="http://schemas.microsoft.com/office/powerpoint/2010/main" val="5627600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861AAC-AEA0-31C6-FA94-E5086C898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90149-86D2-7D73-F2E1-22FBACD1C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918" y="171368"/>
            <a:ext cx="7886700" cy="994172"/>
          </a:xfrm>
        </p:spPr>
        <p:txBody>
          <a:bodyPr/>
          <a:lstStyle/>
          <a:p>
            <a:r>
              <a:rPr lang="pt-PT" b="1" dirty="0">
                <a:solidFill>
                  <a:schemeClr val="bg1"/>
                </a:solidFill>
                <a:latin typeface="Rockwell" panose="02060603020205020403" pitchFamily="18" charset="77"/>
              </a:rPr>
              <a:t>HARMONIA VOCAL PEDAL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48066E6-8F37-153F-6BF4-E23E58C4B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265922"/>
              </p:ext>
            </p:extLst>
          </p:nvPr>
        </p:nvGraphicFramePr>
        <p:xfrm>
          <a:off x="286822" y="2337612"/>
          <a:ext cx="8674298" cy="341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5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4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17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19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600" baseline="30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Bb</a:t>
                      </a:r>
                      <a:r>
                        <a:rPr lang="en-US" sz="1600" baseline="30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  <a:r>
                        <a:rPr lang="en-US" sz="1600" baseline="30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</a:t>
                      </a:r>
                      <a:r>
                        <a:rPr lang="en-US" sz="1600" baseline="30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maj7(b5)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600" baseline="30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sus4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600" baseline="30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6/9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208C1590-33CD-5778-A9A7-3ACC41270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982347"/>
              </p:ext>
            </p:extLst>
          </p:nvPr>
        </p:nvGraphicFramePr>
        <p:xfrm>
          <a:off x="286822" y="2679536"/>
          <a:ext cx="867429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5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4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17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400" b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</a:t>
                      </a:r>
                    </a:p>
                    <a:p>
                      <a:pPr algn="ctr"/>
                      <a:r>
                        <a:rPr lang="pt-BR" sz="1400" b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</a:t>
                      </a:r>
                      <a:r>
                        <a:rPr lang="pt-BR" sz="1400" b="0" baseline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Ré Sol</a:t>
                      </a:r>
                      <a:endParaRPr lang="pt-BR" sz="1400" b="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Sib</a:t>
                      </a:r>
                    </a:p>
                    <a:p>
                      <a:pPr algn="ctr"/>
                      <a:r>
                        <a:rPr lang="pt-BR" sz="1400" b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</a:t>
                      </a:r>
                      <a:r>
                        <a:rPr lang="pt-BR" sz="1400" b="0" baseline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Ré Sol</a:t>
                      </a:r>
                      <a:endParaRPr lang="pt-BR" sz="1400" b="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</a:p>
                    <a:p>
                      <a:pPr algn="ctr"/>
                      <a:r>
                        <a:rPr lang="pt-BR" sz="1400" b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</a:t>
                      </a:r>
                      <a:r>
                        <a:rPr lang="pt-BR" sz="1400" b="0" baseline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Ré Sol</a:t>
                      </a:r>
                      <a:endParaRPr lang="pt-BR" sz="1400" b="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Láb</a:t>
                      </a:r>
                    </a:p>
                    <a:p>
                      <a:pPr algn="ctr"/>
                      <a:r>
                        <a:rPr lang="pt-BR" sz="1400" b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</a:t>
                      </a:r>
                      <a:r>
                        <a:rPr lang="pt-BR" sz="1400" b="0" baseline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Ré Sol</a:t>
                      </a:r>
                      <a:endParaRPr lang="pt-BR" sz="1400" b="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</a:t>
                      </a:r>
                    </a:p>
                    <a:p>
                      <a:pPr algn="ctr"/>
                      <a:r>
                        <a:rPr lang="pt-BR" sz="1400" b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</a:t>
                      </a:r>
                      <a:r>
                        <a:rPr lang="pt-BR" sz="1400" b="0" baseline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Ré Sol</a:t>
                      </a:r>
                      <a:endParaRPr lang="pt-BR" sz="1400" b="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</a:t>
                      </a:r>
                    </a:p>
                    <a:p>
                      <a:pPr algn="ctr"/>
                      <a:r>
                        <a:rPr lang="pt-BR" sz="1400" b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</a:t>
                      </a:r>
                      <a:r>
                        <a:rPr lang="pt-BR" sz="1400" b="0" baseline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Ré Sol</a:t>
                      </a:r>
                      <a:endParaRPr lang="pt-BR" sz="1400" b="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E5247E7F-E263-2F55-C75E-3056B6902A44}"/>
              </a:ext>
            </a:extLst>
          </p:cNvPr>
          <p:cNvSpPr txBox="1"/>
          <p:nvPr/>
        </p:nvSpPr>
        <p:spPr>
          <a:xfrm>
            <a:off x="219807" y="1845425"/>
            <a:ext cx="424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 tudo na música é realmente complexo!</a:t>
            </a:r>
          </a:p>
        </p:txBody>
      </p:sp>
    </p:spTree>
    <p:extLst>
      <p:ext uri="{BB962C8B-B14F-4D97-AF65-F5344CB8AC3E}">
        <p14:creationId xmlns:p14="http://schemas.microsoft.com/office/powerpoint/2010/main" val="4060861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578954-925F-19B8-ACC8-F1C3F7A62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C104DD-64B7-5810-8687-7F0D2F42EA7C}"/>
              </a:ext>
            </a:extLst>
          </p:cNvPr>
          <p:cNvSpPr/>
          <p:nvPr/>
        </p:nvSpPr>
        <p:spPr>
          <a:xfrm>
            <a:off x="657519" y="556043"/>
            <a:ext cx="4109789" cy="12121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MÓDULO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Bonus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DD73FE-5D78-CD32-37F8-9F73BC41619C}"/>
              </a:ext>
            </a:extLst>
          </p:cNvPr>
          <p:cNvSpPr/>
          <p:nvPr/>
        </p:nvSpPr>
        <p:spPr>
          <a:xfrm>
            <a:off x="141276" y="2571750"/>
            <a:ext cx="5311832" cy="25858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300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Ornamentos Vocais</a:t>
            </a:r>
          </a:p>
        </p:txBody>
      </p:sp>
      <p:pic>
        <p:nvPicPr>
          <p:cNvPr id="3" name="Imagem 2" descr="Microfone visto de perto&#10;&#10;Descrição gerada automaticamente com confiança média">
            <a:extLst>
              <a:ext uri="{FF2B5EF4-FFF2-40B4-BE49-F238E27FC236}">
                <a16:creationId xmlns:a16="http://schemas.microsoft.com/office/drawing/2014/main" id="{5CA012B3-70C5-73CE-A97C-2B10FE069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0710" r="21570" b="-2"/>
          <a:stretch/>
        </p:blipFill>
        <p:spPr>
          <a:xfrm>
            <a:off x="5453109" y="10"/>
            <a:ext cx="3690890" cy="514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00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2FF8C1-3EB2-6885-72A3-6B9A49E24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208F74E-3E88-5793-555A-7D6BB7A606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3364" b="2382"/>
          <a:stretch/>
        </p:blipFill>
        <p:spPr>
          <a:xfrm>
            <a:off x="-66482" y="961"/>
            <a:ext cx="9143980" cy="5142539"/>
          </a:xfrm>
          <a:prstGeom prst="rect">
            <a:avLst/>
          </a:prstGeom>
          <a:blipFill dpi="0" rotWithShape="1">
            <a:blip r:embed="rId3">
              <a:alphaModFix amt="88000"/>
            </a:blip>
            <a:srcRect/>
            <a:stretch>
              <a:fillRect/>
            </a:stretch>
          </a:blipFill>
          <a:effectLst>
            <a:outerShdw blurRad="833243" dist="903264" dir="5400000" algn="ctr" rotWithShape="0">
              <a:srgbClr val="000000">
                <a:alpha val="39463"/>
              </a:srgbClr>
            </a:outerShdw>
          </a:effectLst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1E9E07BD-87FF-A244-5FDB-E5DA189E41E6}"/>
              </a:ext>
            </a:extLst>
          </p:cNvPr>
          <p:cNvSpPr txBox="1"/>
          <p:nvPr/>
        </p:nvSpPr>
        <p:spPr>
          <a:xfrm>
            <a:off x="1220555" y="280543"/>
            <a:ext cx="6576783" cy="121571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en-US" sz="11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Rockwell" panose="02060603020205020403" pitchFamily="18" charset="77"/>
              </a:rPr>
              <a:t>UNIVERSO DA MÚSICA</a:t>
            </a:r>
          </a:p>
          <a:p>
            <a:pPr algn="ctr"/>
            <a:endParaRPr lang="en-US" dirty="0"/>
          </a:p>
        </p:txBody>
      </p:sp>
      <p:graphicFrame>
        <p:nvGraphicFramePr>
          <p:cNvPr id="11" name="TextBox 44">
            <a:extLst>
              <a:ext uri="{FF2B5EF4-FFF2-40B4-BE49-F238E27FC236}">
                <a16:creationId xmlns:a16="http://schemas.microsoft.com/office/drawing/2014/main" id="{E4D9FDDD-91F2-0718-F30C-2E89F53FA2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8037125"/>
              </p:ext>
            </p:extLst>
          </p:nvPr>
        </p:nvGraphicFramePr>
        <p:xfrm>
          <a:off x="587018" y="3678017"/>
          <a:ext cx="7969963" cy="1184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9898747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lose de equipamento de áudio">
            <a:extLst>
              <a:ext uri="{FF2B5EF4-FFF2-40B4-BE49-F238E27FC236}">
                <a16:creationId xmlns:a16="http://schemas.microsoft.com/office/drawing/2014/main" id="{DC45CEF5-8D26-AD11-C58E-F8C29DA0DD7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12980" b="2751"/>
          <a:stretch/>
        </p:blipFill>
        <p:spPr>
          <a:xfrm>
            <a:off x="20" y="10"/>
            <a:ext cx="9143979" cy="51434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26136D4-1E93-1985-5B8E-15F3627FD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799396"/>
            <a:ext cx="4539716" cy="35447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/>
            <a:r>
              <a:rPr lang="pt-BR" sz="6000" noProof="0" dirty="0">
                <a:ln w="22225">
                  <a:solidFill>
                    <a:srgbClr val="FFFFFF"/>
                  </a:solidFill>
                </a:ln>
                <a:noFill/>
              </a:rPr>
              <a:t>Ornamentos Vocais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09674" y="1714500"/>
            <a:ext cx="0" cy="17145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238833C9-9565-B9AD-1C8A-5B4D5736A239}"/>
              </a:ext>
            </a:extLst>
          </p:cNvPr>
          <p:cNvSpPr txBox="1"/>
          <p:nvPr/>
        </p:nvSpPr>
        <p:spPr>
          <a:xfrm>
            <a:off x="5650980" y="799396"/>
            <a:ext cx="2895002" cy="3544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noProof="0" dirty="0">
                <a:solidFill>
                  <a:srgbClr val="FFFFFF"/>
                </a:solidFill>
                <a:effectLst/>
              </a:rPr>
              <a:t>Diferentes Timbres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noProof="0" dirty="0">
                <a:solidFill>
                  <a:srgbClr val="FFFFFF"/>
                </a:solidFill>
                <a:effectLst/>
              </a:rPr>
              <a:t>Diferentes Ressonâncias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noProof="0" dirty="0">
                <a:solidFill>
                  <a:srgbClr val="FFFFFF"/>
                </a:solidFill>
                <a:effectLst/>
              </a:rPr>
              <a:t>Equalização e Compressão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noProof="0" dirty="0">
                <a:solidFill>
                  <a:srgbClr val="FFFFFF"/>
                </a:solidFill>
                <a:effectLst/>
              </a:rPr>
              <a:t>Vibrato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noProof="0" dirty="0">
                <a:solidFill>
                  <a:srgbClr val="FFFFFF"/>
                </a:solidFill>
                <a:effectLst/>
              </a:rPr>
              <a:t>Bend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noProof="0" dirty="0">
                <a:solidFill>
                  <a:srgbClr val="FFFFFF"/>
                </a:solidFill>
                <a:effectLst/>
              </a:rPr>
              <a:t>Glissando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noProof="0" dirty="0">
                <a:solidFill>
                  <a:srgbClr val="FFFFFF"/>
                </a:solidFill>
                <a:effectLst/>
              </a:rPr>
              <a:t>Mordente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noProof="0" dirty="0">
                <a:solidFill>
                  <a:srgbClr val="FFFFFF"/>
                </a:solidFill>
                <a:effectLst/>
              </a:rPr>
              <a:t>Apogiatura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noProof="0" dirty="0">
                <a:solidFill>
                  <a:srgbClr val="FFFFFF"/>
                </a:solidFill>
                <a:effectLst/>
              </a:rPr>
              <a:t>Grupetto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noProof="0" dirty="0">
                <a:solidFill>
                  <a:srgbClr val="FFFFFF"/>
                </a:solidFill>
                <a:effectLst/>
              </a:rPr>
              <a:t>Melisma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noProof="0" dirty="0">
                <a:solidFill>
                  <a:srgbClr val="FFFFFF"/>
                </a:solidFill>
                <a:effectLst/>
              </a:rPr>
              <a:t>Yodel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noProof="0" dirty="0">
                <a:solidFill>
                  <a:srgbClr val="FFFFFF"/>
                </a:solidFill>
                <a:effectLst/>
              </a:rPr>
              <a:t>Drive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noProof="0" dirty="0">
                <a:solidFill>
                  <a:srgbClr val="FFFFFF"/>
                </a:solidFill>
                <a:effectLst/>
              </a:rPr>
              <a:t>Sobreposições Harmônicas</a:t>
            </a:r>
          </a:p>
        </p:txBody>
      </p:sp>
    </p:spTree>
    <p:extLst>
      <p:ext uri="{BB962C8B-B14F-4D97-AF65-F5344CB8AC3E}">
        <p14:creationId xmlns:p14="http://schemas.microsoft.com/office/powerpoint/2010/main" val="343832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0"/>
            <a:ext cx="9144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80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ED2D29-1D7C-703F-B420-F162FF12F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Rockwell" panose="02060603020205020403" pitchFamily="18" charset="77"/>
              </a:rPr>
              <a:t>Sentido Musical Prático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95F4FB7-993F-6000-9F25-E92DED99A885}"/>
              </a:ext>
            </a:extLst>
          </p:cNvPr>
          <p:cNvSpPr txBox="1"/>
          <p:nvPr/>
        </p:nvSpPr>
        <p:spPr>
          <a:xfrm>
            <a:off x="628650" y="898684"/>
            <a:ext cx="5282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(Como o nosso ouvido assimila essas informações)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7D7BECB-EACC-FAA8-412D-1E4404D06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424275"/>
              </p:ext>
            </p:extLst>
          </p:nvPr>
        </p:nvGraphicFramePr>
        <p:xfrm>
          <a:off x="1156905" y="1994781"/>
          <a:ext cx="6096000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150932654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78793417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44565355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4767984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87597566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32557937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27706101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05735816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11698461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26610259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46874577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8515971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sz="1300" b="0" dirty="0"/>
                    </a:p>
                    <a:p>
                      <a:r>
                        <a:rPr lang="pt-BR" sz="1300" b="0" dirty="0"/>
                        <a:t>Dó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0" dirty="0"/>
                        <a:t>Dó#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300" b="0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0" dirty="0"/>
                        <a:t>Réb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300" b="0" dirty="0"/>
                    </a:p>
                    <a:p>
                      <a:r>
                        <a:rPr lang="pt-BR" sz="1300" b="0" dirty="0"/>
                        <a:t>Ré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300" b="0" dirty="0"/>
                        <a:t>Ré#</a:t>
                      </a:r>
                    </a:p>
                    <a:p>
                      <a:endParaRPr lang="pt-BR" sz="1300" b="0" dirty="0"/>
                    </a:p>
                    <a:p>
                      <a:r>
                        <a:rPr lang="pt-BR" sz="1300" b="0" dirty="0"/>
                        <a:t>Mib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300" b="0" dirty="0"/>
                    </a:p>
                    <a:p>
                      <a:r>
                        <a:rPr lang="pt-BR" sz="1300" b="0" dirty="0"/>
                        <a:t>Mi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300" b="0" dirty="0"/>
                    </a:p>
                    <a:p>
                      <a:r>
                        <a:rPr lang="pt-BR" sz="1300" b="0" dirty="0"/>
                        <a:t>Fá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300" b="0" dirty="0"/>
                        <a:t>Fá#</a:t>
                      </a:r>
                    </a:p>
                    <a:p>
                      <a:endParaRPr lang="pt-BR" sz="1300" b="0" dirty="0"/>
                    </a:p>
                    <a:p>
                      <a:r>
                        <a:rPr lang="pt-BR" sz="1300" b="0" dirty="0"/>
                        <a:t>Solb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300" b="0" dirty="0"/>
                    </a:p>
                    <a:p>
                      <a:r>
                        <a:rPr lang="pt-BR" sz="1300" b="0" dirty="0"/>
                        <a:t>Sol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300" b="0" dirty="0"/>
                        <a:t>Sol#</a:t>
                      </a:r>
                    </a:p>
                    <a:p>
                      <a:endParaRPr lang="pt-BR" sz="1300" b="0" dirty="0"/>
                    </a:p>
                    <a:p>
                      <a:r>
                        <a:rPr lang="pt-BR" sz="1300" b="0" dirty="0"/>
                        <a:t>Láb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300" b="0" dirty="0"/>
                    </a:p>
                    <a:p>
                      <a:r>
                        <a:rPr lang="pt-BR" sz="1300" b="0" dirty="0"/>
                        <a:t>Lá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300" b="0" dirty="0"/>
                        <a:t>Lá#</a:t>
                      </a:r>
                    </a:p>
                    <a:p>
                      <a:endParaRPr lang="pt-BR" sz="1300" b="0" dirty="0"/>
                    </a:p>
                    <a:p>
                      <a:r>
                        <a:rPr lang="pt-BR" sz="1300" b="0" dirty="0"/>
                        <a:t>Sib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300" b="0" dirty="0"/>
                    </a:p>
                    <a:p>
                      <a:r>
                        <a:rPr lang="pt-BR" sz="1300" b="0" dirty="0"/>
                        <a:t>Si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877975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4C837AAE-DBC8-3CFB-AB80-F2EF6F026629}"/>
              </a:ext>
            </a:extLst>
          </p:cNvPr>
          <p:cNvSpPr txBox="1"/>
          <p:nvPr/>
        </p:nvSpPr>
        <p:spPr>
          <a:xfrm>
            <a:off x="1261472" y="3390622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3D86C868-AED3-90C0-D1E8-4E7AC893C1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651446"/>
              </p:ext>
            </p:extLst>
          </p:nvPr>
        </p:nvGraphicFramePr>
        <p:xfrm>
          <a:off x="1156905" y="3232388"/>
          <a:ext cx="6096000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303119353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39002779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60549809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40868922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45913595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5681288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24826216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69260408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5324313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34325145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3548487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8036411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sz="1300" b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pt-BR" sz="1300" b="0" dirty="0">
                          <a:solidFill>
                            <a:schemeClr val="bg1"/>
                          </a:solidFill>
                        </a:rPr>
                        <a:t>Dó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0" dirty="0">
                          <a:solidFill>
                            <a:schemeClr val="bg1"/>
                          </a:solidFill>
                        </a:rPr>
                        <a:t>Dó#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300" b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0" dirty="0">
                          <a:solidFill>
                            <a:schemeClr val="bg1"/>
                          </a:solidFill>
                        </a:rPr>
                        <a:t>Réb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300" b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pt-BR" sz="1300" b="0" dirty="0">
                          <a:solidFill>
                            <a:schemeClr val="bg1"/>
                          </a:solidFill>
                        </a:rPr>
                        <a:t>Ré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300" b="0" dirty="0">
                          <a:solidFill>
                            <a:schemeClr val="bg1"/>
                          </a:solidFill>
                        </a:rPr>
                        <a:t>Ré#</a:t>
                      </a:r>
                    </a:p>
                    <a:p>
                      <a:endParaRPr lang="pt-BR" sz="1300" b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pt-BR" sz="1300" b="0" dirty="0">
                          <a:solidFill>
                            <a:schemeClr val="bg1"/>
                          </a:solidFill>
                        </a:rPr>
                        <a:t>Mib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300" b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pt-BR" sz="1300" b="0" dirty="0">
                          <a:solidFill>
                            <a:schemeClr val="bg1"/>
                          </a:solidFill>
                        </a:rPr>
                        <a:t>Mi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300" b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pt-BR" sz="1300" b="0" dirty="0">
                          <a:solidFill>
                            <a:schemeClr val="bg1"/>
                          </a:solidFill>
                        </a:rPr>
                        <a:t>Fá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300" b="0" dirty="0">
                          <a:solidFill>
                            <a:schemeClr val="bg1"/>
                          </a:solidFill>
                        </a:rPr>
                        <a:t>Fá#</a:t>
                      </a:r>
                    </a:p>
                    <a:p>
                      <a:endParaRPr lang="pt-BR" sz="1300" b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pt-BR" sz="1300" b="0" dirty="0">
                          <a:solidFill>
                            <a:schemeClr val="bg1"/>
                          </a:solidFill>
                        </a:rPr>
                        <a:t>Solb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300" b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pt-BR" sz="1300" b="0" dirty="0">
                          <a:solidFill>
                            <a:schemeClr val="bg1"/>
                          </a:solidFill>
                        </a:rPr>
                        <a:t>Sol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300" b="0" dirty="0">
                          <a:solidFill>
                            <a:schemeClr val="bg1"/>
                          </a:solidFill>
                        </a:rPr>
                        <a:t>Sol#</a:t>
                      </a:r>
                    </a:p>
                    <a:p>
                      <a:endParaRPr lang="pt-BR" sz="1300" b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pt-BR" sz="1300" b="0" dirty="0">
                          <a:solidFill>
                            <a:schemeClr val="bg1"/>
                          </a:solidFill>
                        </a:rPr>
                        <a:t>Láb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300" b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pt-BR" sz="1300" b="0" dirty="0">
                          <a:solidFill>
                            <a:schemeClr val="bg1"/>
                          </a:solidFill>
                        </a:rPr>
                        <a:t>Lá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300" b="0" dirty="0">
                          <a:solidFill>
                            <a:schemeClr val="bg1"/>
                          </a:solidFill>
                        </a:rPr>
                        <a:t>Lá#</a:t>
                      </a:r>
                    </a:p>
                    <a:p>
                      <a:endParaRPr lang="pt-BR" sz="1300" b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pt-BR" sz="1300" b="0" dirty="0">
                          <a:solidFill>
                            <a:schemeClr val="bg1"/>
                          </a:solidFill>
                        </a:rPr>
                        <a:t>Sib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300" b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pt-BR" sz="1300" b="0" dirty="0">
                          <a:solidFill>
                            <a:schemeClr val="bg1"/>
                          </a:solidFill>
                        </a:rPr>
                        <a:t>Si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876943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E13AF820-2144-FC46-A243-BFF19F0EDB02}"/>
              </a:ext>
            </a:extLst>
          </p:cNvPr>
          <p:cNvSpPr txBox="1"/>
          <p:nvPr/>
        </p:nvSpPr>
        <p:spPr>
          <a:xfrm>
            <a:off x="628650" y="1625449"/>
            <a:ext cx="195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Escala Cromática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8247FF6-A1DE-CB4C-47EA-8B784ADECECF}"/>
              </a:ext>
            </a:extLst>
          </p:cNvPr>
          <p:cNvSpPr txBox="1"/>
          <p:nvPr/>
        </p:nvSpPr>
        <p:spPr>
          <a:xfrm>
            <a:off x="628650" y="2838815"/>
            <a:ext cx="500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Escala Melódica Maior </a:t>
            </a:r>
            <a:r>
              <a:rPr lang="pt-BR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(vista, dentro da escala cromática</a:t>
            </a:r>
            <a:r>
              <a:rPr lang="pt-BR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05900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E43ECD-50C8-7BB9-19E6-D89BF3626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39B53B1-851A-75D2-5E1C-5F5088708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60" y="313182"/>
            <a:ext cx="8182230" cy="9370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pt-BR" sz="3900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Quadro comparativo das tonalidades</a:t>
            </a:r>
          </a:p>
        </p:txBody>
      </p:sp>
      <p:sp>
        <p:nvSpPr>
          <p:cNvPr id="32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5776" y="1300090"/>
            <a:ext cx="3429000" cy="13716"/>
          </a:xfrm>
          <a:custGeom>
            <a:avLst/>
            <a:gdLst>
              <a:gd name="connsiteX0" fmla="*/ 0 w 3429000"/>
              <a:gd name="connsiteY0" fmla="*/ 0 h 13716"/>
              <a:gd name="connsiteX1" fmla="*/ 685800 w 3429000"/>
              <a:gd name="connsiteY1" fmla="*/ 0 h 13716"/>
              <a:gd name="connsiteX2" fmla="*/ 1371600 w 3429000"/>
              <a:gd name="connsiteY2" fmla="*/ 0 h 13716"/>
              <a:gd name="connsiteX3" fmla="*/ 2057400 w 3429000"/>
              <a:gd name="connsiteY3" fmla="*/ 0 h 13716"/>
              <a:gd name="connsiteX4" fmla="*/ 2674620 w 3429000"/>
              <a:gd name="connsiteY4" fmla="*/ 0 h 13716"/>
              <a:gd name="connsiteX5" fmla="*/ 3429000 w 3429000"/>
              <a:gd name="connsiteY5" fmla="*/ 0 h 13716"/>
              <a:gd name="connsiteX6" fmla="*/ 3429000 w 3429000"/>
              <a:gd name="connsiteY6" fmla="*/ 13716 h 13716"/>
              <a:gd name="connsiteX7" fmla="*/ 2811780 w 3429000"/>
              <a:gd name="connsiteY7" fmla="*/ 13716 h 13716"/>
              <a:gd name="connsiteX8" fmla="*/ 2228850 w 3429000"/>
              <a:gd name="connsiteY8" fmla="*/ 13716 h 13716"/>
              <a:gd name="connsiteX9" fmla="*/ 1543050 w 3429000"/>
              <a:gd name="connsiteY9" fmla="*/ 13716 h 13716"/>
              <a:gd name="connsiteX10" fmla="*/ 925830 w 3429000"/>
              <a:gd name="connsiteY10" fmla="*/ 13716 h 13716"/>
              <a:gd name="connsiteX11" fmla="*/ 0 w 3429000"/>
              <a:gd name="connsiteY11" fmla="*/ 13716 h 13716"/>
              <a:gd name="connsiteX12" fmla="*/ 0 w 3429000"/>
              <a:gd name="connsiteY12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9000" h="13716" fill="none" extrusionOk="0">
                <a:moveTo>
                  <a:pt x="0" y="0"/>
                </a:moveTo>
                <a:cubicBezTo>
                  <a:pt x="219865" y="20479"/>
                  <a:pt x="493281" y="26186"/>
                  <a:pt x="685800" y="0"/>
                </a:cubicBezTo>
                <a:cubicBezTo>
                  <a:pt x="878319" y="-26186"/>
                  <a:pt x="1121382" y="-11869"/>
                  <a:pt x="1371600" y="0"/>
                </a:cubicBezTo>
                <a:cubicBezTo>
                  <a:pt x="1621818" y="11869"/>
                  <a:pt x="1878793" y="32281"/>
                  <a:pt x="2057400" y="0"/>
                </a:cubicBezTo>
                <a:cubicBezTo>
                  <a:pt x="2236007" y="-32281"/>
                  <a:pt x="2433797" y="-18251"/>
                  <a:pt x="2674620" y="0"/>
                </a:cubicBezTo>
                <a:cubicBezTo>
                  <a:pt x="2915443" y="18251"/>
                  <a:pt x="3205923" y="-1443"/>
                  <a:pt x="3429000" y="0"/>
                </a:cubicBezTo>
                <a:cubicBezTo>
                  <a:pt x="3429214" y="4075"/>
                  <a:pt x="3429316" y="9784"/>
                  <a:pt x="3429000" y="13716"/>
                </a:cubicBezTo>
                <a:cubicBezTo>
                  <a:pt x="3221081" y="44036"/>
                  <a:pt x="3088001" y="3494"/>
                  <a:pt x="2811780" y="13716"/>
                </a:cubicBezTo>
                <a:cubicBezTo>
                  <a:pt x="2535559" y="23938"/>
                  <a:pt x="2481355" y="20326"/>
                  <a:pt x="2228850" y="13716"/>
                </a:cubicBezTo>
                <a:cubicBezTo>
                  <a:pt x="1976345" y="7107"/>
                  <a:pt x="1807520" y="43784"/>
                  <a:pt x="1543050" y="13716"/>
                </a:cubicBezTo>
                <a:cubicBezTo>
                  <a:pt x="1278580" y="-16352"/>
                  <a:pt x="1181944" y="551"/>
                  <a:pt x="925830" y="13716"/>
                </a:cubicBezTo>
                <a:cubicBezTo>
                  <a:pt x="669716" y="26881"/>
                  <a:pt x="410304" y="30243"/>
                  <a:pt x="0" y="13716"/>
                </a:cubicBezTo>
                <a:cubicBezTo>
                  <a:pt x="-535" y="8247"/>
                  <a:pt x="-201" y="2959"/>
                  <a:pt x="0" y="0"/>
                </a:cubicBezTo>
                <a:close/>
              </a:path>
              <a:path w="3429000" h="13716" stroke="0" extrusionOk="0">
                <a:moveTo>
                  <a:pt x="0" y="0"/>
                </a:moveTo>
                <a:cubicBezTo>
                  <a:pt x="174095" y="-12874"/>
                  <a:pt x="443087" y="-14090"/>
                  <a:pt x="617220" y="0"/>
                </a:cubicBezTo>
                <a:cubicBezTo>
                  <a:pt x="791353" y="14090"/>
                  <a:pt x="1072677" y="8451"/>
                  <a:pt x="1200150" y="0"/>
                </a:cubicBezTo>
                <a:cubicBezTo>
                  <a:pt x="1327623" y="-8451"/>
                  <a:pt x="1526638" y="19866"/>
                  <a:pt x="1817370" y="0"/>
                </a:cubicBezTo>
                <a:cubicBezTo>
                  <a:pt x="2108102" y="-19866"/>
                  <a:pt x="2221289" y="26161"/>
                  <a:pt x="2503170" y="0"/>
                </a:cubicBezTo>
                <a:cubicBezTo>
                  <a:pt x="2785051" y="-26161"/>
                  <a:pt x="3022134" y="39178"/>
                  <a:pt x="3429000" y="0"/>
                </a:cubicBezTo>
                <a:cubicBezTo>
                  <a:pt x="3428434" y="5320"/>
                  <a:pt x="3428676" y="9001"/>
                  <a:pt x="3429000" y="13716"/>
                </a:cubicBezTo>
                <a:cubicBezTo>
                  <a:pt x="3103464" y="-3979"/>
                  <a:pt x="2887909" y="18368"/>
                  <a:pt x="2743200" y="13716"/>
                </a:cubicBezTo>
                <a:cubicBezTo>
                  <a:pt x="2598491" y="9064"/>
                  <a:pt x="2362615" y="6084"/>
                  <a:pt x="1988820" y="13716"/>
                </a:cubicBezTo>
                <a:cubicBezTo>
                  <a:pt x="1615025" y="21348"/>
                  <a:pt x="1580494" y="-880"/>
                  <a:pt x="1405890" y="13716"/>
                </a:cubicBezTo>
                <a:cubicBezTo>
                  <a:pt x="1231286" y="28312"/>
                  <a:pt x="885259" y="-20857"/>
                  <a:pt x="651510" y="13716"/>
                </a:cubicBezTo>
                <a:cubicBezTo>
                  <a:pt x="417761" y="48289"/>
                  <a:pt x="138362" y="-18428"/>
                  <a:pt x="0" y="13716"/>
                </a:cubicBezTo>
                <a:cubicBezTo>
                  <a:pt x="58" y="7834"/>
                  <a:pt x="453" y="583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2F49E6D-0839-CF0F-7C4D-783F6A8A50D8}"/>
              </a:ext>
            </a:extLst>
          </p:cNvPr>
          <p:cNvSpPr txBox="1"/>
          <p:nvPr/>
        </p:nvSpPr>
        <p:spPr>
          <a:xfrm>
            <a:off x="1261472" y="3390622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ED13F9CC-74BE-E80D-A834-D2CF1A763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629802"/>
              </p:ext>
            </p:extLst>
          </p:nvPr>
        </p:nvGraphicFramePr>
        <p:xfrm>
          <a:off x="479160" y="1501753"/>
          <a:ext cx="8251027" cy="3497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942">
                  <a:extLst>
                    <a:ext uri="{9D8B030D-6E8A-4147-A177-3AD203B41FA5}">
                      <a16:colId xmlns:a16="http://schemas.microsoft.com/office/drawing/2014/main" val="1960284396"/>
                    </a:ext>
                  </a:extLst>
                </a:gridCol>
                <a:gridCol w="684942">
                  <a:extLst>
                    <a:ext uri="{9D8B030D-6E8A-4147-A177-3AD203B41FA5}">
                      <a16:colId xmlns:a16="http://schemas.microsoft.com/office/drawing/2014/main" val="4282994253"/>
                    </a:ext>
                  </a:extLst>
                </a:gridCol>
                <a:gridCol w="684942">
                  <a:extLst>
                    <a:ext uri="{9D8B030D-6E8A-4147-A177-3AD203B41FA5}">
                      <a16:colId xmlns:a16="http://schemas.microsoft.com/office/drawing/2014/main" val="659109336"/>
                    </a:ext>
                  </a:extLst>
                </a:gridCol>
                <a:gridCol w="684942">
                  <a:extLst>
                    <a:ext uri="{9D8B030D-6E8A-4147-A177-3AD203B41FA5}">
                      <a16:colId xmlns:a16="http://schemas.microsoft.com/office/drawing/2014/main" val="175295212"/>
                    </a:ext>
                  </a:extLst>
                </a:gridCol>
                <a:gridCol w="684942">
                  <a:extLst>
                    <a:ext uri="{9D8B030D-6E8A-4147-A177-3AD203B41FA5}">
                      <a16:colId xmlns:a16="http://schemas.microsoft.com/office/drawing/2014/main" val="1650946143"/>
                    </a:ext>
                  </a:extLst>
                </a:gridCol>
                <a:gridCol w="684942">
                  <a:extLst>
                    <a:ext uri="{9D8B030D-6E8A-4147-A177-3AD203B41FA5}">
                      <a16:colId xmlns:a16="http://schemas.microsoft.com/office/drawing/2014/main" val="1236862327"/>
                    </a:ext>
                  </a:extLst>
                </a:gridCol>
                <a:gridCol w="704769">
                  <a:extLst>
                    <a:ext uri="{9D8B030D-6E8A-4147-A177-3AD203B41FA5}">
                      <a16:colId xmlns:a16="http://schemas.microsoft.com/office/drawing/2014/main" val="1509851016"/>
                    </a:ext>
                  </a:extLst>
                </a:gridCol>
                <a:gridCol w="684942">
                  <a:extLst>
                    <a:ext uri="{9D8B030D-6E8A-4147-A177-3AD203B41FA5}">
                      <a16:colId xmlns:a16="http://schemas.microsoft.com/office/drawing/2014/main" val="3809426453"/>
                    </a:ext>
                  </a:extLst>
                </a:gridCol>
                <a:gridCol w="654566">
                  <a:extLst>
                    <a:ext uri="{9D8B030D-6E8A-4147-A177-3AD203B41FA5}">
                      <a16:colId xmlns:a16="http://schemas.microsoft.com/office/drawing/2014/main" val="511060091"/>
                    </a:ext>
                  </a:extLst>
                </a:gridCol>
                <a:gridCol w="727214">
                  <a:extLst>
                    <a:ext uri="{9D8B030D-6E8A-4147-A177-3AD203B41FA5}">
                      <a16:colId xmlns:a16="http://schemas.microsoft.com/office/drawing/2014/main" val="2845648462"/>
                    </a:ext>
                  </a:extLst>
                </a:gridCol>
                <a:gridCol w="684942">
                  <a:extLst>
                    <a:ext uri="{9D8B030D-6E8A-4147-A177-3AD203B41FA5}">
                      <a16:colId xmlns:a16="http://schemas.microsoft.com/office/drawing/2014/main" val="2870054029"/>
                    </a:ext>
                  </a:extLst>
                </a:gridCol>
                <a:gridCol w="684942">
                  <a:extLst>
                    <a:ext uri="{9D8B030D-6E8A-4147-A177-3AD203B41FA5}">
                      <a16:colId xmlns:a16="http://schemas.microsoft.com/office/drawing/2014/main" val="2774167779"/>
                    </a:ext>
                  </a:extLst>
                </a:gridCol>
              </a:tblGrid>
              <a:tr h="263190"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738615"/>
                  </a:ext>
                </a:extLst>
              </a:tr>
              <a:tr h="263190"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311060"/>
                  </a:ext>
                </a:extLst>
              </a:tr>
              <a:tr h="263190"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6655"/>
                  </a:ext>
                </a:extLst>
              </a:tr>
              <a:tr h="263190"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867483"/>
                  </a:ext>
                </a:extLst>
              </a:tr>
              <a:tr h="263190"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214441"/>
                  </a:ext>
                </a:extLst>
              </a:tr>
              <a:tr h="263190"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873073"/>
                  </a:ext>
                </a:extLst>
              </a:tr>
              <a:tr h="263190"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Dó#</a:t>
                      </a:r>
                    </a:p>
                    <a:p>
                      <a:pPr algn="ctr"/>
                      <a:r>
                        <a:rPr lang="pt-BR" sz="900" b="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Réb</a:t>
                      </a:r>
                      <a:endParaRPr lang="pt-BR" sz="900" b="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892447"/>
                  </a:ext>
                </a:extLst>
              </a:tr>
              <a:tr h="263190"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Fá#</a:t>
                      </a:r>
                    </a:p>
                    <a:p>
                      <a:pPr algn="ctr"/>
                      <a:r>
                        <a:rPr lang="pt-BR" sz="900" b="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Solb</a:t>
                      </a:r>
                      <a:endParaRPr lang="pt-BR" sz="900" b="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359460"/>
                  </a:ext>
                </a:extLst>
              </a:tr>
              <a:tr h="263190"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21295"/>
                  </a:ext>
                </a:extLst>
              </a:tr>
              <a:tr h="263190"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74720"/>
                  </a:ext>
                </a:extLst>
              </a:tr>
              <a:tr h="263190"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Dó#</a:t>
                      </a:r>
                    </a:p>
                    <a:p>
                      <a:pPr algn="ctr"/>
                      <a:r>
                        <a:rPr lang="pt-BR" sz="900" b="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Réb</a:t>
                      </a:r>
                      <a:endParaRPr lang="pt-BR" sz="900" b="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474733"/>
                  </a:ext>
                </a:extLst>
              </a:tr>
              <a:tr h="234865"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Sol#</a:t>
                      </a:r>
                    </a:p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Láb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endParaRPr lang="pt-BR" sz="9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Lá#</a:t>
                      </a:r>
                    </a:p>
                    <a:p>
                      <a:pPr algn="ctr"/>
                      <a:r>
                        <a:rPr lang="pt-BR" sz="900" b="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Sib</a:t>
                      </a:r>
                      <a:endParaRPr lang="pt-BR" sz="900" b="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3" marR="17143" marT="8572" marB="8572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431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474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scalaCromatic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38" y="101357"/>
            <a:ext cx="7413524" cy="494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11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8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954691" cy="51435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Ciclo das quintas 3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08" y="482599"/>
            <a:ext cx="4175125" cy="417512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420" y="806391"/>
            <a:ext cx="1171701" cy="879729"/>
            <a:chOff x="9160561" y="1075188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5374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4563</TotalTime>
  <Words>2305</Words>
  <Application>Microsoft Macintosh PowerPoint</Application>
  <PresentationFormat>Apresentação na tela (16:9)</PresentationFormat>
  <Paragraphs>1359</Paragraphs>
  <Slides>40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7" baseType="lpstr">
      <vt:lpstr>Aptos</vt:lpstr>
      <vt:lpstr>Aptos Display</vt:lpstr>
      <vt:lpstr>Arial</vt:lpstr>
      <vt:lpstr>Calibri</vt:lpstr>
      <vt:lpstr>Rockwell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Sentido Musical Prático</vt:lpstr>
      <vt:lpstr>Quadro comparativo das tonalidades</vt:lpstr>
      <vt:lpstr>Apresentação do PowerPoint</vt:lpstr>
      <vt:lpstr>Apresentação do PowerPoint</vt:lpstr>
      <vt:lpstr>Apresentação do PowerPoint</vt:lpstr>
      <vt:lpstr>Apresentação do PowerPoint</vt:lpstr>
      <vt:lpstr>Sequências</vt:lpstr>
      <vt:lpstr>Arpejos</vt:lpstr>
      <vt:lpstr>Saltos</vt:lpstr>
      <vt:lpstr>EXEMPLOS</vt:lpstr>
      <vt:lpstr>Exercícios Práticos</vt:lpstr>
      <vt:lpstr>Exercícios Práticos</vt:lpstr>
      <vt:lpstr>Exercícios Práticos</vt:lpstr>
      <vt:lpstr>Exercícios Práticos</vt:lpstr>
      <vt:lpstr>Exercícios Práticos</vt:lpstr>
      <vt:lpstr>Principais Escalas</vt:lpstr>
      <vt:lpstr>Principais Escalas</vt:lpstr>
      <vt:lpstr>Principais Escalas</vt:lpstr>
      <vt:lpstr>Principais Escalas</vt:lpstr>
      <vt:lpstr>Principais Escalas</vt:lpstr>
      <vt:lpstr>Principais Escalas</vt:lpstr>
      <vt:lpstr>Principais Escalas</vt:lpstr>
      <vt:lpstr>Principais Escalas</vt:lpstr>
      <vt:lpstr>Apresentação do PowerPoint</vt:lpstr>
      <vt:lpstr>CAMPO HARMÔNICO</vt:lpstr>
      <vt:lpstr>CAMPO HARMÔNICO</vt:lpstr>
      <vt:lpstr>INVERSÕES HARMÔNICAS</vt:lpstr>
      <vt:lpstr>INVERSÕES HARMÔNICAS</vt:lpstr>
      <vt:lpstr>CONDUÇÃO DE  VOZES </vt:lpstr>
      <vt:lpstr>HARMONIZANDO</vt:lpstr>
      <vt:lpstr>HARMONIA VOCAL PEDAL</vt:lpstr>
      <vt:lpstr>HARMONIA VOCAL PEDAL</vt:lpstr>
      <vt:lpstr>HARMONIA VOCAL PEDAL</vt:lpstr>
      <vt:lpstr>Apresentação do PowerPoint</vt:lpstr>
      <vt:lpstr>Ornamentos Vocais</vt:lpstr>
    </vt:vector>
  </TitlesOfParts>
  <Company>Terceira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Junior Camargo</dc:creator>
  <cp:lastModifiedBy>Junior Camargo</cp:lastModifiedBy>
  <cp:revision>95</cp:revision>
  <dcterms:created xsi:type="dcterms:W3CDTF">2016-08-20T00:43:49Z</dcterms:created>
  <dcterms:modified xsi:type="dcterms:W3CDTF">2024-12-18T22:08:28Z</dcterms:modified>
</cp:coreProperties>
</file>